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8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/>
              <a:t>2022-10-18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10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10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/>
              <a:t>2022-10-18</a:t>
            </a:fld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10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/>
              <a:t>2022-10-18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2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2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2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/>
              <a:t>2022-10-18</a:t>
            </a:fld>
            <a:endParaRPr/>
          </a:p>
        </p:txBody>
      </p:sp>
      <p:sp>
        <p:nvSpPr>
          <p:cNvPr id="6" name="layout12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2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/>
              <a:t>2022-10-18</a:t>
            </a:fld>
            <a:endParaRPr/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/>
              <a:t>2022-10-18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/>
              <a:t>2022-10-18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/>
              <a:t>2022-10-18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/>
              <a:t>2022-10-18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ko-KR" sz="1200">
                <a:solidFill>
                  <a:schemeClr val="tx1">
                    <a:tint val="75000"/>
                  </a:schemeClr>
                </a:solidFill>
              </a:rPr>
              <a:t>2022-10-18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/>
              <a:t>2022-10-18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ko-KR" sz="1200">
                <a:solidFill>
                  <a:schemeClr val="tx1">
                    <a:tint val="75000"/>
                  </a:schemeClr>
                </a:solidFill>
              </a:rPr>
              <a:t>2022-10-18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/>
          <p:cNvPicPr>
            <a:picLocks noChangeAspect="1"/>
          </p:cNvPicPr>
          <p:nvPr/>
        </p:nvPicPr>
        <p:blipFill>
          <a:blip r:embed="rId2" cstate="print"/>
          <a:srcRect l="4589" t="6926" b="126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1_shape1"/>
          <p:cNvSpPr/>
          <p:nvPr/>
        </p:nvSpPr>
        <p:spPr>
          <a:xfrm>
            <a:off x="2980408" y="1254299"/>
            <a:ext cx="6231193" cy="12926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/>
                <a:ea typeface="HG꼬딕씨_Pro 80g"/>
              </a:defRPr>
            </a:lvl1pPr>
          </a:lstStyle>
          <a:p>
            <a:pPr marL="0" algn="ctr" defTabSz="914400" latinLnBrk="1"/>
            <a:r>
              <a:rPr lang="en-US" altLang="ko-KR" sz="78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latin typeface="나눔스퀘어 ExtraBold"/>
                <a:ea typeface="나눔스퀘어 ExtraBold"/>
                <a:cs typeface="+mn-cs"/>
              </a:rPr>
              <a:t>Alpha_Shogi</a:t>
            </a:r>
            <a:endParaRPr sz="78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" name="slide1_shape2"/>
          <p:cNvSpPr/>
          <p:nvPr/>
        </p:nvSpPr>
        <p:spPr>
          <a:xfrm>
            <a:off x="6432350" y="3920850"/>
            <a:ext cx="230152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EAE3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/>
                <a:ea typeface="HG꼬딕씨_Pro 80g"/>
              </a:defRPr>
            </a:lvl1pPr>
          </a:lstStyle>
          <a:p>
            <a:pPr marL="0" algn="ctr" defTabSz="914400" latinLnBrk="1"/>
            <a:r>
              <a:rPr lang="en-US" altLang="ko-KR" sz="1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스퀘어 ExtraBold"/>
                <a:ea typeface="나눔스퀘어 ExtraBold"/>
                <a:cs typeface="+mn-cs"/>
              </a:rPr>
              <a:t>Reinforcement_learning</a:t>
            </a:r>
            <a:endParaRPr sz="14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6" name="slide1_shape3"/>
          <p:cNvSpPr/>
          <p:nvPr/>
        </p:nvSpPr>
        <p:spPr>
          <a:xfrm>
            <a:off x="3514213" y="2489464"/>
            <a:ext cx="5163594" cy="44627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/>
                <a:ea typeface="HG꼬딕씨_Pro 80g"/>
              </a:defRPr>
            </a:lvl1pPr>
          </a:lstStyle>
          <a:p>
            <a:pPr marL="0" algn="ctr" defTabSz="914400" latinLnBrk="1"/>
            <a:r>
              <a:rPr lang="ko-KR" altLang="en-US" sz="23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/>
                <a:ea typeface="나눔명조"/>
                <a:cs typeface="+mn-cs"/>
              </a:rPr>
              <a:t>강화학습을</a:t>
            </a:r>
            <a:r>
              <a:rPr lang="en-US" altLang="en-US" sz="23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/>
                <a:ea typeface="나눔명조"/>
                <a:cs typeface="+mn-cs"/>
              </a:rPr>
              <a:t> </a:t>
            </a:r>
            <a:r>
              <a:rPr lang="ko-KR" altLang="en-US" sz="23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/>
                <a:ea typeface="나눔명조"/>
                <a:cs typeface="+mn-cs"/>
              </a:rPr>
              <a:t>적용한</a:t>
            </a:r>
            <a:r>
              <a:rPr lang="en-US" altLang="en-US" sz="23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/>
                <a:ea typeface="나눔명조"/>
                <a:cs typeface="+mn-cs"/>
              </a:rPr>
              <a:t> </a:t>
            </a:r>
            <a:r>
              <a:rPr lang="ko-KR" altLang="en-US" sz="23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/>
                <a:ea typeface="나눔명조"/>
                <a:cs typeface="+mn-cs"/>
              </a:rPr>
              <a:t>인공지능</a:t>
            </a:r>
            <a:r>
              <a:rPr lang="en-US" altLang="en-US" sz="23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/>
                <a:ea typeface="나눔명조"/>
                <a:cs typeface="+mn-cs"/>
              </a:rPr>
              <a:t> </a:t>
            </a:r>
            <a:r>
              <a:rPr lang="ko-KR" altLang="en-US" sz="23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/>
                <a:ea typeface="나눔명조"/>
                <a:cs typeface="+mn-cs"/>
              </a:rPr>
              <a:t>게임</a:t>
            </a:r>
            <a:r>
              <a:rPr lang="en-US" altLang="en-US" sz="23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/>
                <a:ea typeface="나눔명조"/>
                <a:cs typeface="+mn-cs"/>
              </a:rPr>
              <a:t> </a:t>
            </a:r>
            <a:r>
              <a:rPr lang="ko-KR" altLang="en-US" sz="23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/>
                <a:ea typeface="나눔명조"/>
                <a:cs typeface="+mn-cs"/>
              </a:rPr>
              <a:t>프로그램</a:t>
            </a:r>
            <a:endParaRPr sz="23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나눔명조"/>
              <a:ea typeface="나눔명조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3966317" y="3034217"/>
            <a:ext cx="2354094" cy="2354094"/>
          </a:xfrm>
          <a:prstGeom prst="ellipse">
            <a:avLst/>
          </a:prstGeom>
          <a:solidFill>
            <a:srgbClr val="171717"/>
          </a:solidFill>
          <a:ln w="38100" cap="flat">
            <a:solidFill>
              <a:srgbClr val="FE91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0_shape2"/>
          <p:cNvSpPr/>
          <p:nvPr/>
        </p:nvSpPr>
        <p:spPr>
          <a:xfrm>
            <a:off x="4141184" y="4040278"/>
            <a:ext cx="159727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/>
                <a:ea typeface="나눔명조 ExtraBold"/>
                <a:cs typeface="+mn-cs"/>
              </a:rPr>
              <a:t>탐색</a:t>
            </a:r>
            <a:endParaRPr sz="28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5" name="slide10_group1"/>
          <p:cNvGrpSpPr>
            <a:grpSpLocks/>
          </p:cNvGrpSpPr>
          <p:nvPr/>
        </p:nvGrpSpPr>
        <p:grpSpPr>
          <a:xfrm>
            <a:off x="4918953" y="1509609"/>
            <a:ext cx="2354094" cy="2354094"/>
            <a:chOff x="4918953" y="1509609"/>
            <a:chExt cx="2354094" cy="2354094"/>
          </a:xfrm>
        </p:grpSpPr>
        <p:sp>
          <p:nvSpPr>
            <p:cNvPr id="6" name="slide10_shape3"/>
            <p:cNvSpPr/>
            <p:nvPr/>
          </p:nvSpPr>
          <p:spPr>
            <a:xfrm>
              <a:off x="4918953" y="1509609"/>
              <a:ext cx="2354094" cy="2354094"/>
            </a:xfrm>
            <a:prstGeom prst="ellipse">
              <a:avLst/>
            </a:prstGeom>
            <a:solidFill>
              <a:srgbClr val="FDFDFD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0_shape4"/>
            <p:cNvSpPr/>
            <p:nvPr/>
          </p:nvSpPr>
          <p:spPr>
            <a:xfrm>
              <a:off x="5415624" y="2124261"/>
              <a:ext cx="1228445" cy="52322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algn="ctr" defTabSz="914400" latinLnBrk="1"/>
              <a:r>
                <a:rPr lang="ko-KR" altLang="en-US" sz="2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명조 ExtraBold"/>
                  <a:ea typeface="나눔명조 ExtraBold"/>
                  <a:cs typeface="+mn-cs"/>
                </a:rPr>
                <a:t>딥</a:t>
              </a:r>
              <a:r>
                <a:rPr lang="en-US" altLang="en-US" sz="2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명조 ExtraBold"/>
                  <a:ea typeface="나눔명조 ExtraBold"/>
                  <a:cs typeface="+mn-cs"/>
                </a:rPr>
                <a:t> </a:t>
              </a:r>
              <a:r>
                <a:rPr lang="ko-KR" altLang="en-US" sz="2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명조 ExtraBold"/>
                  <a:ea typeface="나눔명조 ExtraBold"/>
                  <a:cs typeface="+mn-cs"/>
                </a:rPr>
                <a:t>러닝</a:t>
              </a:r>
              <a:endParaRPr sz="2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명조 ExtraBold"/>
                <a:ea typeface="나눔명조 ExtraBold"/>
                <a:cs typeface="+mn-cs"/>
              </a:endParaRPr>
            </a:p>
          </p:txBody>
        </p:sp>
      </p:grpSp>
      <p:cxnSp>
        <p:nvCxnSpPr>
          <p:cNvPr id="8" name="slide10_shape5"/>
          <p:cNvCxnSpPr/>
          <p:nvPr/>
        </p:nvCxnSpPr>
        <p:spPr>
          <a:xfrm flipV="1">
            <a:off x="2735140" y="4301574"/>
            <a:ext cx="1503366" cy="628"/>
          </a:xfrm>
          <a:prstGeom prst="line">
            <a:avLst/>
          </a:prstGeom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10_shape6"/>
          <p:cNvSpPr/>
          <p:nvPr/>
        </p:nvSpPr>
        <p:spPr>
          <a:xfrm>
            <a:off x="876300" y="4148000"/>
            <a:ext cx="1919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“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앞을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읽는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능력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”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10" name="slide10_shape7"/>
          <p:cNvCxnSpPr/>
          <p:nvPr/>
        </p:nvCxnSpPr>
        <p:spPr>
          <a:xfrm flipV="1">
            <a:off x="6726618" y="2455425"/>
            <a:ext cx="1819073" cy="628"/>
          </a:xfrm>
          <a:prstGeom prst="line">
            <a:avLst/>
          </a:prstGeom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10_shape8"/>
          <p:cNvSpPr/>
          <p:nvPr/>
        </p:nvSpPr>
        <p:spPr>
          <a:xfrm>
            <a:off x="8562225" y="2301536"/>
            <a:ext cx="2120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최선의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수를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예측하는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“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직감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”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2" name="slide10_shape9"/>
          <p:cNvSpPr/>
          <p:nvPr/>
        </p:nvSpPr>
        <p:spPr>
          <a:xfrm>
            <a:off x="5782625" y="3034217"/>
            <a:ext cx="2354094" cy="2354094"/>
          </a:xfrm>
          <a:prstGeom prst="ellipse">
            <a:avLst/>
          </a:prstGeom>
          <a:solidFill>
            <a:srgbClr val="FE9100"/>
          </a:solidFill>
          <a:ln w="38100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0_shape10"/>
          <p:cNvSpPr/>
          <p:nvPr/>
        </p:nvSpPr>
        <p:spPr>
          <a:xfrm>
            <a:off x="6320411" y="4040278"/>
            <a:ext cx="159727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/>
                <a:ea typeface="나눔명조 ExtraBold"/>
                <a:cs typeface="+mn-cs"/>
              </a:rPr>
              <a:t>강화학습</a:t>
            </a:r>
            <a:endParaRPr sz="28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명조 ExtraBold"/>
              <a:ea typeface="나눔명조 ExtraBold"/>
              <a:cs typeface="+mn-cs"/>
            </a:endParaRPr>
          </a:p>
        </p:txBody>
      </p:sp>
      <p:cxnSp>
        <p:nvCxnSpPr>
          <p:cNvPr id="14" name="slide10_shape11"/>
          <p:cNvCxnSpPr/>
          <p:nvPr/>
        </p:nvCxnSpPr>
        <p:spPr>
          <a:xfrm flipV="1">
            <a:off x="8122163" y="4301574"/>
            <a:ext cx="933472" cy="628"/>
          </a:xfrm>
          <a:prstGeom prst="line">
            <a:avLst/>
          </a:prstGeom>
          <a:ln w="6350" cap="flat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10_shape12"/>
          <p:cNvSpPr/>
          <p:nvPr/>
        </p:nvSpPr>
        <p:spPr>
          <a:xfrm>
            <a:off x="9037794" y="4148000"/>
            <a:ext cx="2523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셀프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플레이를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통한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 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“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경험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”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6" name="slide10_shape13"/>
          <p:cNvSpPr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Alpha_Zero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17" name="slide10_group2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18" name="slide10_shape14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slide10_shape15"/>
            <p:cNvSpPr/>
            <p:nvPr/>
          </p:nvSpPr>
          <p:spPr>
            <a:xfrm>
              <a:off x="4751918" y="621332"/>
              <a:ext cx="268817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Alpha_zero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의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기본구조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20" name="slide10_shape16"/>
          <p:cNvSpPr/>
          <p:nvPr/>
        </p:nvSpPr>
        <p:spPr>
          <a:xfrm>
            <a:off x="3807561" y="5791575"/>
            <a:ext cx="4576894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/>
                <a:ea typeface="HG꼬딕씨_Pro 60g"/>
              </a:defRPr>
            </a:lvl1pPr>
          </a:lstStyle>
          <a:p>
            <a:pPr marL="0" algn="ctr" defTabSz="914400" latinLnBrk="1"/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알파제로에서</a:t>
            </a:r>
            <a:r>
              <a:rPr lang="en-US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사용되는</a:t>
            </a:r>
            <a:r>
              <a:rPr lang="en-US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탐색</a:t>
            </a:r>
            <a:r>
              <a:rPr lang="en-US" altLang="ko-KR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, </a:t>
            </a:r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딥러닝</a:t>
            </a:r>
            <a:r>
              <a:rPr lang="en-US" altLang="ko-KR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, </a:t>
            </a:r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강화</a:t>
            </a:r>
            <a:r>
              <a:rPr lang="en-US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학습</a:t>
            </a:r>
            <a:endParaRPr sz="2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21" name="slide10_shape17"/>
          <p:cNvSpPr/>
          <p:nvPr/>
        </p:nvSpPr>
        <p:spPr>
          <a:xfrm>
            <a:off x="1268557" y="0"/>
            <a:ext cx="1601931" cy="1616002"/>
          </a:xfrm>
          <a:prstGeom prst="ellipse">
            <a:avLst/>
          </a:prstGeom>
          <a:noFill/>
          <a:ln w="1270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marL="0" indent="0" algn="ctr" defTabSz="914400" latinLnBrk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sz="1800" b="0" i="0" strike="noStrike" kern="1200" cap="none" spc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slide10_shape18"/>
          <p:cNvSpPr/>
          <p:nvPr/>
        </p:nvSpPr>
        <p:spPr>
          <a:xfrm>
            <a:off x="2005445" y="661122"/>
            <a:ext cx="1601931" cy="1616002"/>
          </a:xfrm>
          <a:prstGeom prst="ellipse">
            <a:avLst/>
          </a:prstGeom>
          <a:noFill/>
          <a:ln w="1270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marL="0" indent="0" algn="ctr" defTabSz="914400" latinLnBrk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sz="1800" b="0" i="0" strike="noStrike" kern="1200" cap="none" spc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slide10_shape19"/>
          <p:cNvSpPr/>
          <p:nvPr/>
        </p:nvSpPr>
        <p:spPr>
          <a:xfrm>
            <a:off x="814820" y="953365"/>
            <a:ext cx="1601931" cy="1616002"/>
          </a:xfrm>
          <a:prstGeom prst="ellipse">
            <a:avLst/>
          </a:prstGeom>
          <a:noFill/>
          <a:ln w="12700" cap="flat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marL="0" indent="0" algn="ctr" defTabSz="914400" latinLnBrk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sz="1800" b="0" i="0" strike="noStrike" kern="1200" cap="none" spc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nppt_16660911640385159"/>
          <p:cNvSpPr/>
          <p:nvPr/>
        </p:nvSpPr>
        <p:spPr>
          <a:xfrm>
            <a:off x="428506" y="2683700"/>
            <a:ext cx="3810000" cy="643933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이런식으로 투명 벤다이어 그램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형식으로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/>
          <p:cNvPicPr>
            <a:picLocks noChangeAspect="1"/>
          </p:cNvPicPr>
          <p:nvPr/>
        </p:nvPicPr>
        <p:blipFill>
          <a:blip r:embed="rId2" cstate="print"/>
          <a:srcRect l="3473" t="18919" r="3473" b="18919"/>
          <a:stretch>
            <a:fillRect/>
          </a:stretch>
        </p:blipFill>
        <p:spPr>
          <a:xfrm>
            <a:off x="4442648" y="1773467"/>
            <a:ext cx="3306330" cy="3306330"/>
          </a:xfrm>
          <a:prstGeom prst="rect">
            <a:avLst/>
          </a:prstGeom>
        </p:spPr>
      </p:pic>
      <p:sp>
        <p:nvSpPr>
          <p:cNvPr id="4" name="slide11_shape1"/>
          <p:cNvSpPr/>
          <p:nvPr/>
        </p:nvSpPr>
        <p:spPr>
          <a:xfrm>
            <a:off x="4950495" y="3075057"/>
            <a:ext cx="2291013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40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명조 ExtraBold"/>
                <a:ea typeface="나눔명조 ExtraBold"/>
                <a:cs typeface="+mn-cs"/>
              </a:rPr>
              <a:t>API &amp; UI</a:t>
            </a:r>
            <a:endParaRPr sz="40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latin typeface="나눔명조 ExtraBold"/>
              <a:ea typeface="나눔명조 ExtraBold"/>
              <a:cs typeface="+mn-cs"/>
            </a:endParaRPr>
          </a:p>
        </p:txBody>
      </p:sp>
      <p:sp>
        <p:nvSpPr>
          <p:cNvPr id="5" name="slide11_shape2"/>
          <p:cNvSpPr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Part3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 spd="fast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2_shape1"/>
          <p:cNvSpPr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API &amp; UI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sp>
        <p:nvSpPr>
          <p:cNvPr id="4" name="slide12_shape2"/>
          <p:cNvSpPr/>
          <p:nvPr/>
        </p:nvSpPr>
        <p:spPr>
          <a:xfrm rot="2700000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 cap="flat">
            <a:solidFill>
              <a:srgbClr val="FE91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2_shape3"/>
          <p:cNvSpPr/>
          <p:nvPr/>
        </p:nvSpPr>
        <p:spPr>
          <a:xfrm rot="2700000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 cap="flat">
            <a:solidFill>
              <a:srgbClr val="FE91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2_shape4"/>
          <p:cNvSpPr/>
          <p:nvPr/>
        </p:nvSpPr>
        <p:spPr>
          <a:xfrm>
            <a:off x="2612464" y="3490634"/>
            <a:ext cx="191590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국면의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진행사항에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따른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화면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출력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7" name="slide12_shape5"/>
          <p:cNvSpPr/>
          <p:nvPr/>
        </p:nvSpPr>
        <p:spPr>
          <a:xfrm>
            <a:off x="3013217" y="4525898"/>
            <a:ext cx="111440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en-US" altLang="ko-KR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Tkinter 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사용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8" name="slide12_shape6"/>
          <p:cNvSpPr/>
          <p:nvPr/>
        </p:nvSpPr>
        <p:spPr>
          <a:xfrm>
            <a:off x="5436006" y="3490634"/>
            <a:ext cx="131318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선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후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설정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9" name="slide12_shape7"/>
          <p:cNvSpPr/>
          <p:nvPr/>
        </p:nvSpPr>
        <p:spPr>
          <a:xfrm>
            <a:off x="5118617" y="4525898"/>
            <a:ext cx="194797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en-US" altLang="ko-KR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Switch.py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를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통해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다음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화면으로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정보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전달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0" name="slide12_shape8"/>
          <p:cNvSpPr/>
          <p:nvPr/>
        </p:nvSpPr>
        <p:spPr>
          <a:xfrm rot="2700000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12_shape9"/>
          <p:cNvSpPr/>
          <p:nvPr/>
        </p:nvSpPr>
        <p:spPr>
          <a:xfrm rot="2700000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12_shape10"/>
          <p:cNvSpPr/>
          <p:nvPr/>
        </p:nvSpPr>
        <p:spPr>
          <a:xfrm rot="2700000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2_shape11"/>
          <p:cNvSpPr/>
          <p:nvPr/>
        </p:nvSpPr>
        <p:spPr>
          <a:xfrm rot="2700000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4" name="slide12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15" name="slide12_shape12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lide12_shape13"/>
            <p:cNvSpPr/>
            <p:nvPr/>
          </p:nvSpPr>
          <p:spPr>
            <a:xfrm>
              <a:off x="5525973" y="621332"/>
              <a:ext cx="114005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UI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구현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17" name="slide12_picture1" descr="이동 단색으로 채워진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sp>
        <p:nvSpPr>
          <p:cNvPr id="18" name="nppt_16660911640385630"/>
          <p:cNvSpPr/>
          <p:nvPr/>
        </p:nvSpPr>
        <p:spPr>
          <a:xfrm>
            <a:off x="8313208" y="2319268"/>
            <a:ext cx="3810000" cy="368766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말 배치 없어도 될듯함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666091164038614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782177"/>
            <a:ext cx="9753600" cy="52936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/>
          <p:nvPr/>
        </p:nvSpPr>
        <p:spPr>
          <a:xfrm>
            <a:off x="2416608" y="1477200"/>
            <a:ext cx="8925597" cy="368766"/>
          </a:xfrm>
          <a:prstGeom prst="rect">
            <a:avLst/>
          </a:prstGeom>
        </p:spPr>
        <p:txBody>
          <a:bodyPr wrap="square"/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지훈님 - 어려웠던점이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있다면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이렇게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해결했고 앞으로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어떻게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개선하면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좋을것이다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5_shape1"/>
          <p:cNvSpPr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API &amp; UI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sp>
        <p:nvSpPr>
          <p:cNvPr id="4" name="slide15_shape2"/>
          <p:cNvSpPr/>
          <p:nvPr/>
        </p:nvSpPr>
        <p:spPr>
          <a:xfrm rot="2700000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 cap="flat">
            <a:solidFill>
              <a:srgbClr val="FE91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5_shape3"/>
          <p:cNvSpPr/>
          <p:nvPr/>
        </p:nvSpPr>
        <p:spPr>
          <a:xfrm rot="2700000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 cap="flat">
            <a:solidFill>
              <a:srgbClr val="FE91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5_shape4"/>
          <p:cNvSpPr/>
          <p:nvPr/>
        </p:nvSpPr>
        <p:spPr>
          <a:xfrm>
            <a:off x="2961916" y="3490634"/>
            <a:ext cx="121700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기물의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움직임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7" name="slide15_shape5"/>
          <p:cNvSpPr/>
          <p:nvPr/>
        </p:nvSpPr>
        <p:spPr>
          <a:xfrm>
            <a:off x="2961919" y="4525898"/>
            <a:ext cx="121700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각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기물마다의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움직임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8" name="slide15_shape6"/>
          <p:cNvSpPr/>
          <p:nvPr/>
        </p:nvSpPr>
        <p:spPr>
          <a:xfrm>
            <a:off x="5650806" y="3490634"/>
            <a:ext cx="88357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승패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여부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9" name="slide15_shape7"/>
          <p:cNvSpPr/>
          <p:nvPr/>
        </p:nvSpPr>
        <p:spPr>
          <a:xfrm>
            <a:off x="5468067" y="4525898"/>
            <a:ext cx="124906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패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조건과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비겼을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때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조건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0" name="slide15_shape8"/>
          <p:cNvSpPr/>
          <p:nvPr/>
        </p:nvSpPr>
        <p:spPr>
          <a:xfrm rot="2700000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15_shape9"/>
          <p:cNvSpPr/>
          <p:nvPr/>
        </p:nvSpPr>
        <p:spPr>
          <a:xfrm rot="2700000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15_shape10"/>
          <p:cNvSpPr/>
          <p:nvPr/>
        </p:nvSpPr>
        <p:spPr>
          <a:xfrm rot="2700000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5_shape11"/>
          <p:cNvSpPr/>
          <p:nvPr/>
        </p:nvSpPr>
        <p:spPr>
          <a:xfrm rot="2700000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4" name="slide15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15" name="slide15_shape12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lide15_shape13"/>
            <p:cNvSpPr/>
            <p:nvPr/>
          </p:nvSpPr>
          <p:spPr>
            <a:xfrm>
              <a:off x="5698295" y="621332"/>
              <a:ext cx="7954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API  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17" name="slide15_picture1" descr="메달 윤곽선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4657" y="1947046"/>
            <a:ext cx="862686" cy="862686"/>
          </a:xfrm>
          <a:prstGeom prst="rect">
            <a:avLst/>
          </a:prstGeom>
        </p:spPr>
      </p:pic>
      <p:pic>
        <p:nvPicPr>
          <p:cNvPr id="18" name="slide15_picture2" descr="이동 단색으로 채워진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sp>
        <p:nvSpPr>
          <p:cNvPr id="19" name="slide15_shape14"/>
          <p:cNvSpPr/>
          <p:nvPr/>
        </p:nvSpPr>
        <p:spPr>
          <a:xfrm>
            <a:off x="7914410" y="810450"/>
            <a:ext cx="914400" cy="368766"/>
          </a:xfrm>
          <a:prstGeom prst="rect">
            <a:avLst/>
          </a:prstGeom>
        </p:spPr>
        <p:txBody>
          <a:bodyPr wrap="none"/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온유님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파트로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6_shape1"/>
          <p:cNvSpPr/>
          <p:nvPr/>
        </p:nvSpPr>
        <p:spPr>
          <a:xfrm>
            <a:off x="8207148" y="5100469"/>
            <a:ext cx="963038" cy="936144"/>
          </a:xfrm>
          <a:prstGeom prst="ellipse">
            <a:avLst/>
          </a:prstGeom>
          <a:solidFill>
            <a:srgbClr val="FBFBFB"/>
          </a:solidFill>
          <a:ln w="25400" cap="flat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6_shape2"/>
          <p:cNvSpPr/>
          <p:nvPr/>
        </p:nvSpPr>
        <p:spPr>
          <a:xfrm>
            <a:off x="252920" y="1201161"/>
            <a:ext cx="3278220" cy="1606109"/>
          </a:xfrm>
          <a:prstGeom prst="ellipse">
            <a:avLst/>
          </a:prstGeom>
          <a:solidFill>
            <a:srgbClr val="FBFBFB"/>
          </a:solidFill>
          <a:ln w="25400" cap="flat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6_shape3"/>
          <p:cNvSpPr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API &amp; UI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6" name="slide16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7" name="slide16_shape4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slide16_shape5"/>
            <p:cNvSpPr/>
            <p:nvPr/>
          </p:nvSpPr>
          <p:spPr>
            <a:xfrm>
              <a:off x="5223809" y="621332"/>
              <a:ext cx="174438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API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동작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구현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9" name="slide16_picture1" descr="텍스트이(가) 표시된 사진  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10" name="slide16_picture2" descr="텍스트, 클립아트이(가) 표시된 사진  자동 생성된 설명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1" name="slide16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3823" y="1456352"/>
            <a:ext cx="5669688" cy="4771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slide16_picture4" descr="텍스트이(가) 표시된 사진  자동 생성된 설명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13" name="slide16_picture5" descr="텍스트이(가) 표시된 사진  자동 생성된 설명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14" name="slide16_picture6" descr="텍스트, 클립아트이(가) 표시된 사진  자동 생성된 설명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15" name="slide16_picture7" descr="텍스트, 표지판이(가) 표시된 사진  자동 생성된 설명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16" name="slide16_picture8" descr="텍스트이(가) 표시된 사진  자동 생성된 설명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17" name="slide16_picture9" descr="텍스트이(가) 표시된 사진  자동 생성된 설명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18" name="slide16_shape6"/>
          <p:cNvSpPr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/>
                <a:ea typeface="-윤고딕310"/>
              </a:defRPr>
            </a:lvl1pPr>
          </a:lstStyle>
          <a:p>
            <a:pPr marL="0" algn="ctr" defTabSz="914400" latinLnBrk="1"/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초</a:t>
            </a:r>
            <a:endParaRPr sz="2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9" name="slide16_shape7"/>
          <p:cNvSpPr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/>
                <a:ea typeface="-윤고딕310"/>
              </a:defRPr>
            </a:lvl1pPr>
          </a:lstStyle>
          <a:p>
            <a:pPr marL="0" algn="ctr" defTabSz="914400" latinLnBrk="1"/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한</a:t>
            </a:r>
            <a:endParaRPr sz="2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20" name="slide16_shape8"/>
          <p:cNvSpPr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/>
                <a:ea typeface="-윤고딕310"/>
              </a:defRPr>
            </a:lvl1pPr>
          </a:lstStyle>
          <a:p>
            <a:pPr marL="0" algn="ctr" defTabSz="914400" latinLnBrk="1"/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왕</a:t>
            </a:r>
            <a:endParaRPr sz="2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21" name="slide16_shape9"/>
          <p:cNvSpPr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/>
                <a:ea typeface="-윤고딕310"/>
              </a:defRPr>
            </a:lvl1pPr>
          </a:lstStyle>
          <a:p>
            <a:pPr marL="0" algn="ctr" defTabSz="914400" latinLnBrk="1"/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포</a:t>
            </a:r>
            <a:endParaRPr sz="2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22" name="slide16_shape10"/>
          <p:cNvSpPr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/>
                <a:ea typeface="-윤고딕310"/>
              </a:defRPr>
            </a:lvl1pPr>
          </a:lstStyle>
          <a:p>
            <a:pPr marL="0" algn="ctr" defTabSz="914400" latinLnBrk="1"/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차</a:t>
            </a:r>
            <a:endParaRPr sz="2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23" name="slide16_shape11"/>
          <p:cNvSpPr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/>
                <a:ea typeface="-윤고딕310"/>
              </a:defRPr>
            </a:lvl1pPr>
          </a:lstStyle>
          <a:p>
            <a:pPr marL="0" algn="ctr" defTabSz="914400" latinLnBrk="1"/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마</a:t>
            </a:r>
            <a:endParaRPr sz="2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24" name="slide16_group2"/>
          <p:cNvGrpSpPr>
            <a:grpSpLocks/>
          </p:cNvGrpSpPr>
          <p:nvPr/>
        </p:nvGrpSpPr>
        <p:grpSpPr>
          <a:xfrm>
            <a:off x="7517439" y="4562230"/>
            <a:ext cx="2342456" cy="2145683"/>
            <a:chOff x="7517439" y="4562230"/>
            <a:chExt cx="2342456" cy="2145683"/>
          </a:xfrm>
        </p:grpSpPr>
        <p:pic>
          <p:nvPicPr>
            <p:cNvPr id="25" name="slide16_picture10" descr="텍스트, 클립아트이(가) 표시된 사진  자동 생성된 설명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5319" y="5218580"/>
              <a:ext cx="888889" cy="787302"/>
            </a:xfrm>
            <a:prstGeom prst="rect">
              <a:avLst/>
            </a:prstGeom>
          </p:spPr>
        </p:pic>
        <p:cxnSp>
          <p:nvCxnSpPr>
            <p:cNvPr id="26" name="slide16_shape12"/>
            <p:cNvCxnSpPr/>
            <p:nvPr/>
          </p:nvCxnSpPr>
          <p:spPr>
            <a:xfrm flipV="1">
              <a:off x="9027799" y="4906873"/>
              <a:ext cx="660950" cy="399327"/>
            </a:xfrm>
            <a:prstGeom prst="straightConnector1">
              <a:avLst/>
            </a:prstGeom>
            <a:ln w="25400" cap="flat">
              <a:solidFill>
                <a:srgbClr val="FF0000"/>
              </a:solidFill>
              <a:prstDash val="solid"/>
              <a:miter lim="800000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lide16_shape13"/>
            <p:cNvCxnSpPr/>
            <p:nvPr/>
          </p:nvCxnSpPr>
          <p:spPr>
            <a:xfrm flipV="1">
              <a:off x="8679763" y="4562230"/>
              <a:ext cx="0" cy="593080"/>
            </a:xfrm>
            <a:prstGeom prst="straightConnector1">
              <a:avLst/>
            </a:prstGeom>
            <a:ln w="25400" cap="flat">
              <a:solidFill>
                <a:srgbClr val="FF0000"/>
              </a:solidFill>
              <a:prstDash val="solid"/>
              <a:miter lim="800000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lide16_shape14"/>
            <p:cNvCxnSpPr/>
            <p:nvPr/>
          </p:nvCxnSpPr>
          <p:spPr>
            <a:xfrm flipH="1" flipV="1">
              <a:off x="7743217" y="4906873"/>
              <a:ext cx="627449" cy="405530"/>
            </a:xfrm>
            <a:prstGeom prst="straightConnector1">
              <a:avLst/>
            </a:prstGeom>
            <a:ln w="25400" cap="flat">
              <a:solidFill>
                <a:srgbClr val="FF0000"/>
              </a:solidFill>
              <a:prstDash val="solid"/>
              <a:miter lim="800000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lide16_shape15"/>
            <p:cNvCxnSpPr/>
            <p:nvPr/>
          </p:nvCxnSpPr>
          <p:spPr>
            <a:xfrm flipH="1">
              <a:off x="7517439" y="5571325"/>
              <a:ext cx="679815" cy="0"/>
            </a:xfrm>
            <a:prstGeom prst="straightConnector1">
              <a:avLst/>
            </a:prstGeom>
            <a:ln w="25400" cap="flat">
              <a:solidFill>
                <a:srgbClr val="FF0000"/>
              </a:solidFill>
              <a:prstDash val="solid"/>
              <a:miter lim="800000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lide16_shape16"/>
            <p:cNvCxnSpPr/>
            <p:nvPr/>
          </p:nvCxnSpPr>
          <p:spPr>
            <a:xfrm>
              <a:off x="9124208" y="5570041"/>
              <a:ext cx="735687" cy="1228"/>
            </a:xfrm>
            <a:prstGeom prst="straightConnector1">
              <a:avLst/>
            </a:prstGeom>
            <a:ln w="25400" cap="flat">
              <a:solidFill>
                <a:srgbClr val="FF0000"/>
              </a:solidFill>
              <a:prstDash val="solid"/>
              <a:miter lim="800000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lide16_shape17"/>
            <p:cNvCxnSpPr/>
            <p:nvPr/>
          </p:nvCxnSpPr>
          <p:spPr>
            <a:xfrm flipH="1">
              <a:off x="8679763" y="6005882"/>
              <a:ext cx="1" cy="702031"/>
            </a:xfrm>
            <a:prstGeom prst="straightConnector1">
              <a:avLst/>
            </a:prstGeom>
            <a:ln w="25400" cap="flat">
              <a:solidFill>
                <a:srgbClr val="FF0000"/>
              </a:solidFill>
              <a:prstDash val="solid"/>
              <a:miter lim="800000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lide16_shape18"/>
          <p:cNvCxnSpPr/>
          <p:nvPr/>
        </p:nvCxnSpPr>
        <p:spPr>
          <a:xfrm>
            <a:off x="3733665" y="4159685"/>
            <a:ext cx="1469829" cy="0"/>
          </a:xfrm>
          <a:prstGeom prst="straightConnector1">
            <a:avLst/>
          </a:prstGeom>
          <a:ln w="57150" cap="flat">
            <a:solidFill>
              <a:srgbClr val="FF0000"/>
            </a:solidFill>
            <a:prstDash val="solid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16_shape19"/>
          <p:cNvSpPr/>
          <p:nvPr/>
        </p:nvSpPr>
        <p:spPr>
          <a:xfrm>
            <a:off x="3632167" y="3757063"/>
            <a:ext cx="2120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legal_action( ) 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적용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34" name="slide16_shape20"/>
          <p:cNvSpPr/>
          <p:nvPr/>
        </p:nvSpPr>
        <p:spPr>
          <a:xfrm>
            <a:off x="985532" y="418866"/>
            <a:ext cx="3912611" cy="643933"/>
          </a:xfrm>
          <a:prstGeom prst="rect">
            <a:avLst/>
          </a:prstGeom>
        </p:spPr>
        <p:txBody>
          <a:bodyPr wrap="none"/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각 기물 마다 갈수있는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방향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(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좌표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)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보여주기</a:t>
            </a:r>
          </a:p>
          <a:p>
            <a:pPr marL="0" algn="l">
              <a:lnSpc>
                <a:spcPct val="100000"/>
              </a:lnSpc>
              <a:buNone/>
            </a:pP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(게임 룰을 알려줌)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660911640386522"/>
          <p:cNvSpPr/>
          <p:nvPr/>
        </p:nvSpPr>
        <p:spPr>
          <a:xfrm>
            <a:off x="3857624" y="1212616"/>
            <a:ext cx="3810000" cy="368766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장기게임의 최종 목표</a:t>
            </a:r>
          </a:p>
        </p:txBody>
      </p:sp>
      <p:sp>
        <p:nvSpPr>
          <p:cNvPr id="4" name="nppt_16660911640386655"/>
          <p:cNvSpPr/>
          <p:nvPr/>
        </p:nvSpPr>
        <p:spPr>
          <a:xfrm>
            <a:off x="3857624" y="2842450"/>
            <a:ext cx="3810000" cy="643933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800">
                <a:latin typeface="맑은 고딕"/>
                <a:ea typeface="맑은 고딕"/>
              </a:rPr>
              <a:t>상대 진영에 있는 왕을 잡아서 승리 하는 것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7_picture1"/>
          <p:cNvPicPr>
            <a:picLocks noChangeAspect="1"/>
          </p:cNvPicPr>
          <p:nvPr/>
        </p:nvPicPr>
        <p:blipFill>
          <a:blip r:embed="rId2" cstate="print"/>
          <a:srcRect l="18463" t="2632" r="18470" b="2767"/>
          <a:stretch>
            <a:fillRect/>
          </a:stretch>
        </p:blipFill>
        <p:spPr>
          <a:xfrm>
            <a:off x="4442648" y="1773467"/>
            <a:ext cx="3306330" cy="3306330"/>
          </a:xfrm>
          <a:prstGeom prst="rect">
            <a:avLst/>
          </a:prstGeom>
        </p:spPr>
      </p:pic>
      <p:sp>
        <p:nvSpPr>
          <p:cNvPr id="4" name="slide17_shape1"/>
          <p:cNvSpPr/>
          <p:nvPr/>
        </p:nvSpPr>
        <p:spPr>
          <a:xfrm>
            <a:off x="4796608" y="3075057"/>
            <a:ext cx="2598789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40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명조 ExtraBold"/>
                <a:ea typeface="나눔명조 ExtraBold"/>
                <a:cs typeface="+mn-cs"/>
              </a:rPr>
              <a:t>Play Game</a:t>
            </a:r>
            <a:endParaRPr sz="40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latin typeface="나눔명조 ExtraBold"/>
              <a:ea typeface="나눔명조 ExtraBold"/>
              <a:cs typeface="+mn-cs"/>
            </a:endParaRPr>
          </a:p>
        </p:txBody>
      </p:sp>
      <p:sp>
        <p:nvSpPr>
          <p:cNvPr id="5" name="slide17_shape2"/>
          <p:cNvSpPr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Part4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 spd="fast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2_shape1"/>
          <p:cNvSpPr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Problem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4" name="slide22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5" name="slide22_shape2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lide22_shape3"/>
            <p:cNvSpPr/>
            <p:nvPr/>
          </p:nvSpPr>
          <p:spPr>
            <a:xfrm>
              <a:off x="5528378" y="621332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API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파트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7" name="slide2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8444" y="1221497"/>
            <a:ext cx="7635112" cy="5311382"/>
          </a:xfrm>
          <a:prstGeom prst="rect">
            <a:avLst/>
          </a:prstGeom>
        </p:spPr>
      </p:pic>
      <p:sp>
        <p:nvSpPr>
          <p:cNvPr id="8" name="nppt_16660911640387024"/>
          <p:cNvSpPr/>
          <p:nvPr/>
        </p:nvSpPr>
        <p:spPr>
          <a:xfrm>
            <a:off x="735541" y="567033"/>
            <a:ext cx="3810000" cy="368766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이 부분은 온유님이 피드백 주실것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 spd="fast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 rot="2700000">
            <a:off x="127261" y="1417470"/>
            <a:ext cx="3967686" cy="3967686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slide2_picture1"/>
          <p:cNvPicPr>
            <a:picLocks noChangeAspect="1"/>
          </p:cNvPicPr>
          <p:nvPr/>
        </p:nvPicPr>
        <p:blipFill>
          <a:blip r:embed="rId2" cstate="print">
            <a:duotone>
              <a:srgbClr val="000000"/>
              <a:schemeClr val="tx2">
                <a:tint val="45000"/>
                <a:satMod val="400000"/>
              </a:schemeClr>
            </a:duotone>
          </a:blip>
          <a:srcRect l="35769" t="1546" r="1517" b="4383"/>
          <a:stretch>
            <a:fillRect/>
          </a:stretch>
        </p:blipFill>
        <p:spPr>
          <a:xfrm>
            <a:off x="-572478" y="634276"/>
            <a:ext cx="5534076" cy="5534076"/>
          </a:xfrm>
          <a:prstGeom prst="rect">
            <a:avLst/>
          </a:prstGeom>
        </p:spPr>
      </p:pic>
      <p:sp>
        <p:nvSpPr>
          <p:cNvPr id="5" name="slide2_shape2"/>
          <p:cNvSpPr/>
          <p:nvPr/>
        </p:nvSpPr>
        <p:spPr>
          <a:xfrm>
            <a:off x="1152447" y="3139704"/>
            <a:ext cx="2084225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/>
                <a:ea typeface="HG꼬딕씨_Pro 80g"/>
              </a:defRPr>
            </a:lvl1pPr>
          </a:lstStyle>
          <a:p>
            <a:pPr marL="0" algn="ctr" defTabSz="914400" latinLnBrk="1"/>
            <a:r>
              <a:rPr lang="en-US" altLang="ko-KR" sz="2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"/>
                <a:ea typeface="나눔명조"/>
                <a:cs typeface="+mn-cs"/>
              </a:rPr>
              <a:t>CONTENTS</a:t>
            </a:r>
            <a:endParaRPr sz="28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"/>
              <a:ea typeface="나눔명조"/>
              <a:cs typeface="+mn-cs"/>
            </a:endParaRPr>
          </a:p>
        </p:txBody>
      </p:sp>
      <p:sp>
        <p:nvSpPr>
          <p:cNvPr id="6" name="slide2_shape3"/>
          <p:cNvSpPr/>
          <p:nvPr/>
        </p:nvSpPr>
        <p:spPr>
          <a:xfrm>
            <a:off x="5610050" y="1318450"/>
            <a:ext cx="2467407" cy="46401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/>
                <a:ea typeface="바른바탕1 L"/>
              </a:defRPr>
            </a:lvl1pPr>
          </a:lstStyle>
          <a:p>
            <a:pPr marL="0" algn="l">
              <a:lnSpc>
                <a:spcPct val="100000"/>
              </a:lnSpc>
              <a:buNone/>
            </a:pPr>
            <a:r>
              <a:rPr lang="en-US" altLang="ko-KR" sz="2400" spc="0">
                <a:solidFill>
                  <a:schemeClr val="bg1">
                    <a:alpha val="100000"/>
                  </a:schemeClr>
                </a:solidFill>
                <a:latin typeface="+mn-cs"/>
              </a:rPr>
              <a:t>Part.1</a:t>
            </a:r>
            <a:r>
              <a:rPr lang="en-US" altLang="ko-KR" sz="2400" spc="0">
                <a:solidFill>
                  <a:srgbClr val="171717"/>
                </a:solidFill>
                <a:latin typeface="+mn-cs"/>
              </a:rPr>
              <a:t>  </a:t>
            </a:r>
            <a:r>
              <a:rPr lang="ko-KR" altLang="ko-KR" sz="2400" spc="0">
                <a:solidFill>
                  <a:srgbClr val="171717"/>
                </a:solidFill>
                <a:ea typeface="+mn-cs"/>
              </a:rPr>
              <a:t>강화</a:t>
            </a:r>
            <a:r>
              <a:rPr lang="en-US" altLang="ko-KR" sz="2400" spc="0">
                <a:solidFill>
                  <a:srgbClr val="171717"/>
                </a:solidFill>
                <a:latin typeface="+mn-cs"/>
              </a:rPr>
              <a:t> </a:t>
            </a:r>
            <a:r>
              <a:rPr lang="ko-KR" altLang="ko-KR" sz="2400" spc="0">
                <a:solidFill>
                  <a:srgbClr val="171717"/>
                </a:solidFill>
                <a:ea typeface="+mn-cs"/>
              </a:rPr>
              <a:t>학습</a:t>
            </a:r>
          </a:p>
        </p:txBody>
      </p:sp>
      <p:sp>
        <p:nvSpPr>
          <p:cNvPr id="7" name="slide2_shape4"/>
          <p:cNvSpPr/>
          <p:nvPr/>
        </p:nvSpPr>
        <p:spPr>
          <a:xfrm>
            <a:off x="5610050" y="2628820"/>
            <a:ext cx="2773773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/>
                <a:ea typeface="바른바탕1 L"/>
              </a:defRPr>
            </a:lvl1pPr>
          </a:lstStyle>
          <a:p>
            <a:pPr marL="0" algn="l" defTabSz="914400" latinLnBrk="1"/>
            <a:r>
              <a:rPr lang="en-US" altLang="ko-KR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  <a:cs typeface="+mn-cs"/>
              </a:rPr>
              <a:t>Part.2</a:t>
            </a:r>
            <a:r>
              <a:rPr lang="en-US" altLang="ko-KR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  Alphazero</a:t>
            </a:r>
            <a:endParaRPr sz="24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slide2_shape5"/>
          <p:cNvSpPr/>
          <p:nvPr/>
        </p:nvSpPr>
        <p:spPr>
          <a:xfrm>
            <a:off x="5610050" y="5258044"/>
            <a:ext cx="4381392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/>
                <a:ea typeface="바른바탕1 L"/>
              </a:defRPr>
            </a:lvl1pPr>
          </a:lstStyle>
          <a:p>
            <a:pPr marL="0" algn="l" defTabSz="914400" latinLnBrk="1"/>
            <a:r>
              <a:rPr lang="en-US" altLang="ko-KR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  <a:cs typeface="+mn-cs"/>
              </a:rPr>
              <a:t>Part.4</a:t>
            </a:r>
            <a:r>
              <a:rPr lang="en-US" altLang="ko-KR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  </a:t>
            </a:r>
            <a:r>
              <a:rPr lang="ko-KR" altLang="en-US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결과물</a:t>
            </a:r>
            <a:r>
              <a:rPr lang="en-US" altLang="en-US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시연</a:t>
            </a:r>
            <a:r>
              <a:rPr lang="en-US" altLang="en-US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및</a:t>
            </a:r>
            <a:r>
              <a:rPr lang="en-US" altLang="en-US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파트</a:t>
            </a:r>
            <a:r>
              <a:rPr lang="en-US" altLang="en-US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설명</a:t>
            </a:r>
            <a:endParaRPr sz="24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9" name="slide2_shape6"/>
          <p:cNvSpPr/>
          <p:nvPr/>
        </p:nvSpPr>
        <p:spPr>
          <a:xfrm>
            <a:off x="5635890" y="3943432"/>
            <a:ext cx="2435347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/>
                <a:ea typeface="바른바탕1 L"/>
              </a:defRPr>
            </a:lvl1pPr>
          </a:lstStyle>
          <a:p>
            <a:pPr marL="0" algn="l" defTabSz="914400" latinLnBrk="1"/>
            <a:r>
              <a:rPr lang="en-US" altLang="ko-KR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  <a:cs typeface="+mn-cs"/>
              </a:rPr>
              <a:t>Part.3</a:t>
            </a:r>
            <a:r>
              <a:rPr lang="en-US" altLang="ko-KR" sz="24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  API &amp; UI</a:t>
            </a:r>
            <a:endParaRPr sz="24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0" name="slide2_shape7"/>
          <p:cNvSpPr/>
          <p:nvPr/>
        </p:nvSpPr>
        <p:spPr>
          <a:xfrm>
            <a:off x="5365377" y="228366"/>
            <a:ext cx="2435369" cy="919100"/>
          </a:xfrm>
          <a:prstGeom prst="rect">
            <a:avLst/>
          </a:prstGeom>
        </p:spPr>
        <p:txBody>
          <a:bodyPr wrap="square"/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피드백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: 5,10,12,14,15,16,17,</a:t>
            </a:r>
          </a:p>
          <a:p>
            <a:pPr marL="0" algn="l">
              <a:lnSpc>
                <a:spcPct val="100000"/>
              </a:lnSpc>
              <a:buNone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19,26,27,29,30,31,32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3_shape1"/>
          <p:cNvSpPr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Problem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4" name="slide23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5" name="slide23_shape2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lide23_shape3"/>
            <p:cNvSpPr/>
            <p:nvPr/>
          </p:nvSpPr>
          <p:spPr>
            <a:xfrm>
              <a:off x="5528378" y="621332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API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파트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grpSp>
        <p:nvGrpSpPr>
          <p:cNvPr id="7" name="slide23_group2"/>
          <p:cNvGrpSpPr>
            <a:grpSpLocks/>
          </p:cNvGrpSpPr>
          <p:nvPr/>
        </p:nvGrpSpPr>
        <p:grpSpPr>
          <a:xfrm>
            <a:off x="3857643" y="1320802"/>
            <a:ext cx="4476713" cy="5081571"/>
            <a:chOff x="3857643" y="1320802"/>
            <a:chExt cx="4476713" cy="5081571"/>
          </a:xfrm>
        </p:grpSpPr>
        <p:sp>
          <p:nvSpPr>
            <p:cNvPr id="8" name="slide23_shape4"/>
            <p:cNvSpPr/>
            <p:nvPr/>
          </p:nvSpPr>
          <p:spPr>
            <a:xfrm>
              <a:off x="5131651" y="5920987"/>
              <a:ext cx="1709821" cy="48138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marL="0" algn="ctr" defTabSz="914400" latinLnBrk="1"/>
              <a:r>
                <a:rPr lang="ko-KR" altLang="en-US" sz="16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탐색</a:t>
              </a:r>
              <a:r>
                <a:rPr lang="en-US" altLang="en-US" sz="16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6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알고리즘</a:t>
              </a:r>
              <a:endParaRPr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pic>
          <p:nvPicPr>
            <p:cNvPr id="9" name="slide23_picture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7643" y="1320802"/>
              <a:ext cx="4476713" cy="4530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4_shape1"/>
          <p:cNvSpPr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Problem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4" name="slide24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5" name="slide24_shape2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lide24_shape3"/>
            <p:cNvSpPr/>
            <p:nvPr/>
          </p:nvSpPr>
          <p:spPr>
            <a:xfrm>
              <a:off x="5528378" y="621332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API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파트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7" name="slide24_picture1" descr="텍스트이(가) 표시된 사진  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1535" y="1298950"/>
            <a:ext cx="6148930" cy="51711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5_shape1"/>
          <p:cNvSpPr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Problem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4" name="slide25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5" name="slide25_shape2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lide25_shape3"/>
            <p:cNvSpPr/>
            <p:nvPr/>
          </p:nvSpPr>
          <p:spPr>
            <a:xfrm>
              <a:off x="5528378" y="621332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API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파트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7" name="slide25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6319" y="1888504"/>
            <a:ext cx="8979361" cy="37847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6_shape1"/>
          <p:cNvSpPr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Problem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4" name="slide26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5" name="slide26_shape2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lide26_shape3"/>
            <p:cNvSpPr/>
            <p:nvPr/>
          </p:nvSpPr>
          <p:spPr>
            <a:xfrm>
              <a:off x="5461052" y="621332"/>
              <a:ext cx="1269899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API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파트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7" name="slide26_shape4"/>
          <p:cNvSpPr/>
          <p:nvPr/>
        </p:nvSpPr>
        <p:spPr>
          <a:xfrm>
            <a:off x="5529574" y="5045035"/>
            <a:ext cx="1132850" cy="338555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총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경우의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수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8" name="slide26_picture1" descr="텍스트이(가) 표시된 사진  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1189" y="2164941"/>
            <a:ext cx="8969621" cy="25281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7_shape1"/>
          <p:cNvSpPr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Problem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4" name="slide27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5" name="slide27_shape2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lide27_shape3"/>
            <p:cNvSpPr/>
            <p:nvPr/>
          </p:nvSpPr>
          <p:spPr>
            <a:xfrm>
              <a:off x="5528378" y="621332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API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파트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7" name="slide27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2681" y="1714405"/>
            <a:ext cx="4574295" cy="38355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slide27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2610" y="1724565"/>
            <a:ext cx="4394426" cy="383559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slide27_shape4"/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slide27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0790" y="4579620"/>
            <a:ext cx="165871" cy="2019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8_shape1"/>
          <p:cNvSpPr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Problem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4" name="slide28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5" name="slide28_shape2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lide28_shape3"/>
            <p:cNvSpPr/>
            <p:nvPr/>
          </p:nvSpPr>
          <p:spPr>
            <a:xfrm>
              <a:off x="5438610" y="621332"/>
              <a:ext cx="13147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 API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파트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7" name="slide28_shape4"/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slide28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0570" y="2483472"/>
            <a:ext cx="9570859" cy="16478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660911640388367"/>
          <p:cNvSpPr/>
          <p:nvPr/>
        </p:nvSpPr>
        <p:spPr>
          <a:xfrm>
            <a:off x="2416608" y="1477200"/>
            <a:ext cx="8925597" cy="368766"/>
          </a:xfrm>
          <a:prstGeom prst="rect">
            <a:avLst/>
          </a:prstGeom>
        </p:spPr>
        <p:txBody>
          <a:bodyPr wrap="square"/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1800">
                <a:solidFill>
                  <a:srgbClr val="000000"/>
                </a:solidFill>
              </a:rPr>
              <a:t>온유님 - 어려웠던점이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있다면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이렇게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해결했고 앞으로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어떻게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개선하면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좋을것이다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9_shape1"/>
          <p:cNvSpPr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Problem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4" name="slide29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5" name="slide29_shape2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lide29_shape3"/>
            <p:cNvSpPr/>
            <p:nvPr/>
          </p:nvSpPr>
          <p:spPr>
            <a:xfrm>
              <a:off x="5301553" y="621332"/>
              <a:ext cx="158889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모델링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파트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7" name="slide29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2493" y="1392606"/>
            <a:ext cx="5042541" cy="4682360"/>
          </a:xfrm>
          <a:prstGeom prst="rect">
            <a:avLst/>
          </a:prstGeom>
        </p:spPr>
      </p:pic>
      <p:sp>
        <p:nvSpPr>
          <p:cNvPr id="8" name="slide29_shape11"/>
          <p:cNvSpPr/>
          <p:nvPr/>
        </p:nvSpPr>
        <p:spPr>
          <a:xfrm>
            <a:off x="8645441" y="1288863"/>
            <a:ext cx="121065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173038" indent="-173038">
              <a:buFont typeface="Wingdings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0" indent="0" algn="l" defTabSz="914400" latinLnBrk="1">
              <a:buNone/>
            </a:pPr>
            <a:r>
              <a:rPr lang="en-US" altLang="ko-KR" sz="14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Train_Cycle </a:t>
            </a:r>
            <a:r>
              <a:rPr lang="ko-KR" altLang="en-US" sz="14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과정</a:t>
            </a:r>
            <a:endParaRPr sz="1400" b="1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9" name="nppt_16660911640387177"/>
          <p:cNvSpPr/>
          <p:nvPr/>
        </p:nvSpPr>
        <p:spPr>
          <a:xfrm>
            <a:off x="1508125" y="1530116"/>
            <a:ext cx="4688416" cy="1734016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표을 없애고 훈련 과정의 각 셀들을 모르는 사람도 보기 쉽게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예를들어 dual_network는 모델 생성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self_play는 모델 셀프 플레이</a:t>
            </a:r>
          </a:p>
          <a:p>
            <a:pPr marL="0" algn="l">
              <a:lnSpc>
                <a:spcPct val="100000"/>
              </a:lnSpc>
              <a:buNone/>
            </a:pPr>
            <a:r>
              <a:rPr altLang="ko-KR" sz="18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</a:rPr>
              <a:t> train_network는 모델 훈련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 spd="fast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0_shape1"/>
          <p:cNvSpPr/>
          <p:nvPr/>
        </p:nvSpPr>
        <p:spPr>
          <a:xfrm>
            <a:off x="9572530" y="4253938"/>
            <a:ext cx="2189551" cy="1985164"/>
          </a:xfrm>
          <a:prstGeom prst="roundRect">
            <a:avLst/>
          </a:prstGeom>
          <a:solidFill>
            <a:schemeClr val="bg1"/>
          </a:solidFill>
          <a:ln w="25400" cap="flat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30_shape2"/>
          <p:cNvSpPr/>
          <p:nvPr/>
        </p:nvSpPr>
        <p:spPr>
          <a:xfrm>
            <a:off x="6898713" y="2457401"/>
            <a:ext cx="3609001" cy="831823"/>
          </a:xfrm>
          <a:prstGeom prst="roundRect">
            <a:avLst/>
          </a:prstGeom>
          <a:solidFill>
            <a:schemeClr val="bg1"/>
          </a:solidFill>
          <a:ln w="25400" cap="flat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30_shape3"/>
          <p:cNvSpPr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Alpha_Zero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6" name="slide30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7" name="slide30_shape4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slide30_shape5"/>
            <p:cNvSpPr/>
            <p:nvPr/>
          </p:nvSpPr>
          <p:spPr>
            <a:xfrm>
              <a:off x="4742107" y="621332"/>
              <a:ext cx="270779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듀얼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네트워크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생성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파트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grpSp>
        <p:nvGrpSpPr>
          <p:cNvPr id="9" name="slide30_group9"/>
          <p:cNvGrpSpPr>
            <a:grpSpLocks/>
          </p:cNvGrpSpPr>
          <p:nvPr/>
        </p:nvGrpSpPr>
        <p:grpSpPr>
          <a:xfrm>
            <a:off x="965943" y="1499891"/>
            <a:ext cx="4265308" cy="4536722"/>
            <a:chOff x="965943" y="1499891"/>
            <a:chExt cx="4265308" cy="4536722"/>
          </a:xfrm>
        </p:grpSpPr>
        <p:sp>
          <p:nvSpPr>
            <p:cNvPr id="10" name="slide30_shape6"/>
            <p:cNvSpPr/>
            <p:nvPr/>
          </p:nvSpPr>
          <p:spPr>
            <a:xfrm>
              <a:off x="2237060" y="1499891"/>
              <a:ext cx="1723075" cy="634605"/>
            </a:xfrm>
            <a:prstGeom prst="rect">
              <a:avLst/>
            </a:prstGeom>
            <a:solidFill>
              <a:srgbClr val="171717"/>
            </a:solidFill>
            <a:ln w="38100" cap="rnd">
              <a:solidFill>
                <a:srgbClr val="FE9100"/>
              </a:solidFill>
              <a:prstDash val="solid"/>
              <a:bevel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chemeClr val="accent1">
                <a:lum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slide30_shape7"/>
            <p:cNvSpPr/>
            <p:nvPr/>
          </p:nvSpPr>
          <p:spPr>
            <a:xfrm>
              <a:off x="2237060" y="1499891"/>
              <a:ext cx="1723075" cy="634605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wrap="square" lIns="8890" tIns="8890" rIns="8890" bIns="8890" anchor="ctr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컨볼루셔널</a:t>
              </a:r>
              <a:r>
                <a:rPr lang="en-US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 </a:t>
              </a: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레이어</a:t>
              </a:r>
            </a:p>
          </p:txBody>
        </p:sp>
        <p:sp>
          <p:nvSpPr>
            <p:cNvPr id="12" name="slide30_shape8"/>
            <p:cNvSpPr/>
            <p:nvPr/>
          </p:nvSpPr>
          <p:spPr>
            <a:xfrm>
              <a:off x="2237060" y="2376026"/>
              <a:ext cx="1723075" cy="634605"/>
            </a:xfrm>
            <a:prstGeom prst="rect">
              <a:avLst/>
            </a:prstGeom>
            <a:solidFill>
              <a:srgbClr val="171717"/>
            </a:solidFill>
            <a:ln w="38100" cap="rnd">
              <a:solidFill>
                <a:srgbClr val="FE9100"/>
              </a:solidFill>
              <a:prstDash val="solid"/>
              <a:bevel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chemeClr val="accent1">
                <a:lum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3" name="slide30_shape9"/>
            <p:cNvSpPr/>
            <p:nvPr/>
          </p:nvSpPr>
          <p:spPr>
            <a:xfrm>
              <a:off x="2237060" y="2376026"/>
              <a:ext cx="1723075" cy="634605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wrap="square" lIns="8890" tIns="8890" rIns="8890" bIns="8890" anchor="ctr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레지듀얼</a:t>
              </a:r>
              <a:r>
                <a:rPr lang="en-US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 </a:t>
              </a: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블록</a:t>
              </a:r>
            </a:p>
          </p:txBody>
        </p:sp>
        <p:sp>
          <p:nvSpPr>
            <p:cNvPr id="14" name="slide30_shape10"/>
            <p:cNvSpPr/>
            <p:nvPr/>
          </p:nvSpPr>
          <p:spPr>
            <a:xfrm>
              <a:off x="2237060" y="3430848"/>
              <a:ext cx="1723075" cy="634605"/>
            </a:xfrm>
            <a:prstGeom prst="rect">
              <a:avLst/>
            </a:prstGeom>
            <a:solidFill>
              <a:srgbClr val="171717"/>
            </a:solidFill>
            <a:ln w="38100" cap="rnd">
              <a:solidFill>
                <a:srgbClr val="FE9100"/>
              </a:solidFill>
              <a:prstDash val="solid"/>
              <a:bevel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chemeClr val="accent1">
                <a:lum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slide30_shape11"/>
            <p:cNvSpPr/>
            <p:nvPr/>
          </p:nvSpPr>
          <p:spPr>
            <a:xfrm>
              <a:off x="2237060" y="3430848"/>
              <a:ext cx="1723075" cy="634605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wrap="square" lIns="8890" tIns="8890" rIns="8890" bIns="8890" anchor="ctr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레지듀얼</a:t>
              </a:r>
              <a:r>
                <a:rPr lang="en-US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 </a:t>
              </a: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블록</a:t>
              </a:r>
            </a:p>
          </p:txBody>
        </p:sp>
        <p:sp>
          <p:nvSpPr>
            <p:cNvPr id="16" name="slide30_shape12"/>
            <p:cNvSpPr/>
            <p:nvPr/>
          </p:nvSpPr>
          <p:spPr>
            <a:xfrm>
              <a:off x="2237060" y="4266791"/>
              <a:ext cx="1723075" cy="634605"/>
            </a:xfrm>
            <a:prstGeom prst="rect">
              <a:avLst/>
            </a:prstGeom>
            <a:solidFill>
              <a:srgbClr val="171717"/>
            </a:solidFill>
            <a:ln w="38100" cap="rnd">
              <a:solidFill>
                <a:srgbClr val="FE9100"/>
              </a:solidFill>
              <a:prstDash val="solid"/>
              <a:bevel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chemeClr val="accent1">
                <a:lum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slide30_shape13"/>
            <p:cNvSpPr/>
            <p:nvPr/>
          </p:nvSpPr>
          <p:spPr>
            <a:xfrm>
              <a:off x="2237060" y="4266791"/>
              <a:ext cx="1723075" cy="634605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wrap="square" lIns="8890" tIns="8890" rIns="8890" bIns="8890" anchor="ctr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풀링</a:t>
              </a:r>
              <a:r>
                <a:rPr lang="en-US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 </a:t>
              </a: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레이어</a:t>
              </a:r>
            </a:p>
          </p:txBody>
        </p:sp>
        <p:cxnSp>
          <p:nvCxnSpPr>
            <p:cNvPr id="18" name="slide30_shape14"/>
            <p:cNvCxnSpPr/>
            <p:nvPr/>
          </p:nvCxnSpPr>
          <p:spPr>
            <a:xfrm>
              <a:off x="3098598" y="3010631"/>
              <a:ext cx="0" cy="420217"/>
            </a:xfrm>
            <a:prstGeom prst="straightConnector1">
              <a:avLst/>
            </a:prstGeom>
            <a:ln w="25400" cap="flat">
              <a:solidFill>
                <a:srgbClr val="FE9100"/>
              </a:solidFill>
              <a:prstDash val="sysDot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lide30_shape15"/>
            <p:cNvCxnSpPr/>
            <p:nvPr/>
          </p:nvCxnSpPr>
          <p:spPr>
            <a:xfrm>
              <a:off x="3098598" y="4065453"/>
              <a:ext cx="0" cy="201338"/>
            </a:xfrm>
            <a:prstGeom prst="straightConnector1">
              <a:avLst/>
            </a:prstGeom>
            <a:ln w="25400" cap="flat">
              <a:solidFill>
                <a:srgbClr val="FE9100"/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lide30_shape16"/>
            <p:cNvCxnSpPr/>
            <p:nvPr/>
          </p:nvCxnSpPr>
          <p:spPr>
            <a:xfrm>
              <a:off x="3098597" y="2134496"/>
              <a:ext cx="1" cy="241530"/>
            </a:xfrm>
            <a:prstGeom prst="straightConnector1">
              <a:avLst/>
            </a:prstGeom>
            <a:ln w="25400" cap="flat">
              <a:solidFill>
                <a:srgbClr val="FE9100"/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lide30_shape17"/>
            <p:cNvSpPr/>
            <p:nvPr/>
          </p:nvSpPr>
          <p:spPr>
            <a:xfrm>
              <a:off x="965943" y="5402008"/>
              <a:ext cx="1723075" cy="634605"/>
            </a:xfrm>
            <a:prstGeom prst="rect">
              <a:avLst/>
            </a:prstGeom>
            <a:solidFill>
              <a:srgbClr val="171717"/>
            </a:solidFill>
            <a:ln w="38100" cap="rnd">
              <a:solidFill>
                <a:srgbClr val="FE9100"/>
              </a:solidFill>
              <a:prstDash val="solid"/>
              <a:bevel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chemeClr val="accent1">
                <a:lum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2" name="slide30_shape18"/>
            <p:cNvSpPr/>
            <p:nvPr/>
          </p:nvSpPr>
          <p:spPr>
            <a:xfrm>
              <a:off x="3508176" y="5402008"/>
              <a:ext cx="1723075" cy="634605"/>
            </a:xfrm>
            <a:prstGeom prst="rect">
              <a:avLst/>
            </a:prstGeom>
            <a:solidFill>
              <a:srgbClr val="171717"/>
            </a:solidFill>
            <a:ln w="38100" cap="rnd">
              <a:solidFill>
                <a:srgbClr val="FE9100"/>
              </a:solidFill>
              <a:prstDash val="solid"/>
              <a:bevel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chemeClr val="accent1">
                <a:lum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3" name="slide30_shape19"/>
            <p:cNvSpPr/>
            <p:nvPr/>
          </p:nvSpPr>
          <p:spPr>
            <a:xfrm>
              <a:off x="965943" y="5402008"/>
              <a:ext cx="1723075" cy="634605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wrap="square" lIns="8890" tIns="8890" rIns="8890" bIns="8890" anchor="ctr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정책</a:t>
              </a:r>
              <a:r>
                <a:rPr lang="en-US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 </a:t>
              </a: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출력</a:t>
              </a:r>
            </a:p>
          </p:txBody>
        </p:sp>
        <p:sp>
          <p:nvSpPr>
            <p:cNvPr id="24" name="slide30_shape20"/>
            <p:cNvSpPr/>
            <p:nvPr/>
          </p:nvSpPr>
          <p:spPr>
            <a:xfrm>
              <a:off x="3508176" y="5402008"/>
              <a:ext cx="1723075" cy="634605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wrap="square" lIns="8890" tIns="8890" rIns="8890" bIns="8890" anchor="ctr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가치</a:t>
              </a:r>
              <a:r>
                <a:rPr lang="en-US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 </a:t>
              </a:r>
              <a:r>
                <a:rPr lang="ko-KR" altLang="en-US" sz="1400" b="1" kern="1200">
                  <a:solidFill>
                    <a:schemeClr val="tx1"/>
                  </a:solidFill>
                  <a:latin typeface="나눔명조"/>
                  <a:ea typeface="나눔명조"/>
                  <a:cs typeface="+mn-cs"/>
                </a:rPr>
                <a:t>출력</a:t>
              </a:r>
            </a:p>
          </p:txBody>
        </p:sp>
        <p:cxnSp>
          <p:nvCxnSpPr>
            <p:cNvPr id="25" name="slide30_shape21"/>
            <p:cNvCxnSpPr/>
            <p:nvPr/>
          </p:nvCxnSpPr>
          <p:spPr>
            <a:xfrm>
              <a:off x="3098597" y="4901396"/>
              <a:ext cx="0" cy="225792"/>
            </a:xfrm>
            <a:prstGeom prst="line">
              <a:avLst/>
            </a:prstGeom>
            <a:ln w="25400" cap="flat">
              <a:solidFill>
                <a:srgbClr val="FE9100"/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lide30_shape22"/>
            <p:cNvCxnSpPr/>
            <p:nvPr/>
          </p:nvCxnSpPr>
          <p:spPr>
            <a:xfrm rot="5400000" flipH="1" flipV="1">
              <a:off x="2961188" y="3993481"/>
              <a:ext cx="274820" cy="2542235"/>
            </a:xfrm>
            <a:prstGeom prst="bentConnector2">
              <a:avLst/>
            </a:prstGeom>
            <a:ln w="25400" cap="flat">
              <a:solidFill>
                <a:srgbClr val="FE9100"/>
              </a:solidFill>
              <a:prstDash val="solid"/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lide30_shape23"/>
            <p:cNvCxnSpPr/>
            <p:nvPr/>
          </p:nvCxnSpPr>
          <p:spPr>
            <a:xfrm>
              <a:off x="4369714" y="5115758"/>
              <a:ext cx="0" cy="293870"/>
            </a:xfrm>
            <a:prstGeom prst="line">
              <a:avLst/>
            </a:prstGeom>
            <a:ln w="25400" cap="flat">
              <a:solidFill>
                <a:srgbClr val="FE9100"/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slide30_group10"/>
          <p:cNvGrpSpPr>
            <a:grpSpLocks/>
          </p:cNvGrpSpPr>
          <p:nvPr/>
        </p:nvGrpSpPr>
        <p:grpSpPr>
          <a:xfrm>
            <a:off x="6957653" y="1430984"/>
            <a:ext cx="1980835" cy="494617"/>
            <a:chOff x="6957653" y="1430984"/>
            <a:chExt cx="1980835" cy="494617"/>
          </a:xfrm>
        </p:grpSpPr>
        <p:sp>
          <p:nvSpPr>
            <p:cNvPr id="29" name="slide30_shape24"/>
            <p:cNvSpPr/>
            <p:nvPr/>
          </p:nvSpPr>
          <p:spPr>
            <a:xfrm>
              <a:off x="7150819" y="1430984"/>
              <a:ext cx="1787669" cy="49461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l" defTabSz="914400" latinLnBrk="1"/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듀얼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네트워크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구성</a:t>
              </a:r>
              <a:endParaRPr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30" name="slide30_shape25"/>
            <p:cNvSpPr/>
            <p:nvPr/>
          </p:nvSpPr>
          <p:spPr>
            <a:xfrm rot="2700000">
              <a:off x="6957653" y="1571137"/>
              <a:ext cx="160026" cy="214310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1" name="slide30_shape26"/>
          <p:cNvSpPr/>
          <p:nvPr/>
        </p:nvSpPr>
        <p:spPr>
          <a:xfrm>
            <a:off x="6905463" y="1872482"/>
            <a:ext cx="3609001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173038" indent="-173038">
              <a:buFont typeface="Wingdings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173038" indent="-173038" algn="l" defTabSz="914400" latinLnBrk="1">
              <a:buFont typeface="Wingdings" pitchFamily="2" charset="2"/>
              <a:buChar char="§"/>
            </a:pP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ResNet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레지듀얼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블록으로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게임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화면의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특징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추출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  <a:p>
            <a:pPr marL="173038" indent="-173038" algn="l" defTabSz="914400" latinLnBrk="1">
              <a:buFont typeface="Wingdings" pitchFamily="2" charset="2"/>
              <a:buChar char="§"/>
            </a:pP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최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종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출력으로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정책과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가치를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출력한다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.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32" name="slide30_group11"/>
          <p:cNvGrpSpPr>
            <a:grpSpLocks/>
          </p:cNvGrpSpPr>
          <p:nvPr/>
        </p:nvGrpSpPr>
        <p:grpSpPr>
          <a:xfrm>
            <a:off x="6957653" y="3289224"/>
            <a:ext cx="2210065" cy="369332"/>
            <a:chOff x="6957653" y="3289224"/>
            <a:chExt cx="2210065" cy="369332"/>
          </a:xfrm>
        </p:grpSpPr>
        <p:sp>
          <p:nvSpPr>
            <p:cNvPr id="33" name="slide30_shape27"/>
            <p:cNvSpPr/>
            <p:nvPr/>
          </p:nvSpPr>
          <p:spPr>
            <a:xfrm>
              <a:off x="7150819" y="3289224"/>
              <a:ext cx="20168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l" defTabSz="914400" latinLnBrk="1"/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듀얼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네트워크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의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입력</a:t>
              </a:r>
              <a:endParaRPr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34" name="slide30_shape28"/>
            <p:cNvSpPr/>
            <p:nvPr/>
          </p:nvSpPr>
          <p:spPr>
            <a:xfrm rot="2700000">
              <a:off x="6957653" y="3429377"/>
              <a:ext cx="160026" cy="214310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5" name="slide30_shape29"/>
          <p:cNvSpPr/>
          <p:nvPr/>
        </p:nvSpPr>
        <p:spPr>
          <a:xfrm>
            <a:off x="6905463" y="3730718"/>
            <a:ext cx="2153475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173038" indent="-173038">
              <a:buFont typeface="Wingdings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173038" indent="-173038" algn="l" defTabSz="914400" latinLnBrk="1">
              <a:buFont typeface="Wingdings" pitchFamily="2" charset="2"/>
              <a:buChar char="§"/>
            </a:pP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자신의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돌의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위치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2x2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배열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  <a:p>
            <a:pPr marL="173038" indent="-173038" algn="l" defTabSz="914400" latinLnBrk="1">
              <a:buFont typeface="Wingdings" pitchFamily="2" charset="2"/>
              <a:buChar char="§"/>
            </a:pP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상배방의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돌의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위치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2x2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배열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36" name="slide30_shape30"/>
          <p:cNvSpPr/>
          <p:nvPr/>
        </p:nvSpPr>
        <p:spPr>
          <a:xfrm>
            <a:off x="3309398" y="3075621"/>
            <a:ext cx="2120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총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”16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레이어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”  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37" name="slide30_shape31"/>
          <p:cNvSpPr/>
          <p:nvPr/>
        </p:nvSpPr>
        <p:spPr>
          <a:xfrm>
            <a:off x="2221031" y="6239101"/>
            <a:ext cx="174919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듀얼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네트워크의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구조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38" name="slide30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4913" y="4338787"/>
            <a:ext cx="2372300" cy="1906273"/>
          </a:xfrm>
          <a:prstGeom prst="rect">
            <a:avLst/>
          </a:prstGeom>
          <a:ln w="22225">
            <a:solidFill>
              <a:srgbClr val="171717"/>
            </a:solidFill>
          </a:ln>
        </p:spPr>
      </p:pic>
      <p:grpSp>
        <p:nvGrpSpPr>
          <p:cNvPr id="39" name="slide30_group13"/>
          <p:cNvGrpSpPr>
            <a:grpSpLocks/>
          </p:cNvGrpSpPr>
          <p:nvPr/>
        </p:nvGrpSpPr>
        <p:grpSpPr>
          <a:xfrm>
            <a:off x="6963246" y="2480551"/>
            <a:ext cx="3409481" cy="587289"/>
            <a:chOff x="6963246" y="2480551"/>
            <a:chExt cx="3409481" cy="587289"/>
          </a:xfrm>
        </p:grpSpPr>
        <p:sp>
          <p:nvSpPr>
            <p:cNvPr id="40" name="slide30_shape32"/>
            <p:cNvSpPr/>
            <p:nvPr/>
          </p:nvSpPr>
          <p:spPr>
            <a:xfrm>
              <a:off x="7922953" y="2480551"/>
              <a:ext cx="6982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ko-KR" altLang="en-US" sz="1400" b="1" kern="1200">
                  <a:solidFill>
                    <a:schemeClr val="tx1"/>
                  </a:solidFill>
                  <a:latin typeface="나눔스퀘어"/>
                  <a:ea typeface="나눔스퀘어"/>
                  <a:cs typeface="+mn-cs"/>
                </a:rPr>
                <a:t>정책</a:t>
              </a:r>
              <a:endPara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slide30_shape33"/>
            <p:cNvSpPr/>
            <p:nvPr/>
          </p:nvSpPr>
          <p:spPr>
            <a:xfrm>
              <a:off x="9660247" y="2496900"/>
              <a:ext cx="6982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ko-KR" altLang="en-US" sz="1400" b="1" kern="1200">
                  <a:solidFill>
                    <a:schemeClr val="tx1"/>
                  </a:solidFill>
                  <a:latin typeface="나눔스퀘어"/>
                  <a:ea typeface="나눔스퀘어"/>
                  <a:cs typeface="+mn-cs"/>
                </a:rPr>
                <a:t>가치</a:t>
              </a:r>
              <a:endPara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slide30_shape34"/>
            <p:cNvSpPr/>
            <p:nvPr/>
          </p:nvSpPr>
          <p:spPr>
            <a:xfrm>
              <a:off x="6963246" y="2760063"/>
              <a:ext cx="261767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[0, 0, 0, </a:t>
              </a:r>
              <a:r>
                <a:rPr lang="en-US" altLang="ko-KR" sz="1400" b="1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0.05</a:t>
              </a:r>
              <a:r>
                <a:rPr lang="en-US" altLang="ko-KR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, 0 ,0 , </a:t>
              </a:r>
              <a:r>
                <a:rPr lang="en-US" altLang="ko-KR" sz="1400" b="1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0.95 </a:t>
              </a:r>
              <a:r>
                <a:rPr lang="en-US" altLang="ko-KR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, 0,0]</a:t>
              </a:r>
              <a:endParaRPr sz="14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slide30_shape35"/>
            <p:cNvSpPr/>
            <p:nvPr/>
          </p:nvSpPr>
          <p:spPr>
            <a:xfrm>
              <a:off x="9674468" y="2758475"/>
              <a:ext cx="6982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[1,0]</a:t>
              </a:r>
              <a:endParaRPr sz="14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4" name="slide30_shape36"/>
          <p:cNvSpPr/>
          <p:nvPr/>
        </p:nvSpPr>
        <p:spPr>
          <a:xfrm>
            <a:off x="5323392" y="2693328"/>
            <a:ext cx="3692954" cy="759661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5" name="slide30_shape37"/>
          <p:cNvSpPr/>
          <p:nvPr/>
        </p:nvSpPr>
        <p:spPr>
          <a:xfrm rot="2700000">
            <a:off x="2059657" y="6358872"/>
            <a:ext cx="186131" cy="122500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38100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6" name="slide30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4468" y="4496900"/>
            <a:ext cx="1966557" cy="1531586"/>
          </a:xfrm>
          <a:prstGeom prst="rect">
            <a:avLst/>
          </a:prstGeom>
        </p:spPr>
      </p:pic>
      <p:sp>
        <p:nvSpPr>
          <p:cNvPr id="47" name="slide30_shape38"/>
          <p:cNvSpPr/>
          <p:nvPr/>
        </p:nvSpPr>
        <p:spPr>
          <a:xfrm>
            <a:off x="6973910" y="2609801"/>
            <a:ext cx="3692954" cy="759661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660911640387418"/>
          <p:cNvGrpSpPr>
            <a:grpSpLocks/>
          </p:cNvGrpSpPr>
          <p:nvPr/>
        </p:nvGrpSpPr>
        <p:grpSpPr>
          <a:xfrm>
            <a:off x="1159967" y="5228200"/>
            <a:ext cx="988577" cy="369332"/>
            <a:chOff x="1159967" y="5228200"/>
            <a:chExt cx="988577" cy="369332"/>
          </a:xfrm>
        </p:grpSpPr>
        <p:sp>
          <p:nvSpPr>
            <p:cNvPr id="4" name="nppt_16660911640387419"/>
            <p:cNvSpPr/>
            <p:nvPr/>
          </p:nvSpPr>
          <p:spPr>
            <a:xfrm>
              <a:off x="1353133" y="5228200"/>
              <a:ext cx="7954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l" defTabSz="914400" latinLnBrk="1"/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개선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점</a:t>
              </a:r>
              <a:endParaRPr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5" name="nppt_16660911640387423"/>
            <p:cNvSpPr/>
            <p:nvPr/>
          </p:nvSpPr>
          <p:spPr>
            <a:xfrm rot="2700000">
              <a:off x="1159967" y="5332853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nppt_16660911640387427"/>
          <p:cNvSpPr/>
          <p:nvPr/>
        </p:nvSpPr>
        <p:spPr>
          <a:xfrm>
            <a:off x="1047930" y="5625866"/>
            <a:ext cx="2924519" cy="51693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173038" indent="-173038">
              <a:buFont typeface="Wingdings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171450" lvl="0" indent="-171450" algn="l">
              <a:lnSpc>
                <a:spcPct val="100000"/>
              </a:lnSpc>
              <a:buFont typeface="Arial" pitchFamily="2" charset="2"/>
              <a:buChar char="▪"/>
            </a:pPr>
            <a:r>
              <a:rPr lang="ko-KR" altLang="ko-KR" sz="1400" spc="-150">
                <a:solidFill>
                  <a:srgbClr val="171717"/>
                </a:solidFill>
                <a:ea typeface="+mn-cs"/>
              </a:rPr>
              <a:t>반복수</a:t>
            </a:r>
            <a:r>
              <a:rPr lang="en-US" altLang="ko-KR" sz="1400" spc="-150">
                <a:solidFill>
                  <a:srgbClr val="171717"/>
                </a:solidFill>
                <a:latin typeface="+mn-cs"/>
              </a:rPr>
              <a:t> </a:t>
            </a:r>
            <a:r>
              <a:rPr lang="ko-KR" altLang="ko-KR" sz="1400" spc="-150">
                <a:solidFill>
                  <a:srgbClr val="171717"/>
                </a:solidFill>
                <a:ea typeface="+mn-cs"/>
              </a:rPr>
              <a:t>문제</a:t>
            </a:r>
            <a:r>
              <a:rPr lang="en-US" altLang="ko-KR" sz="1400" spc="-150">
                <a:solidFill>
                  <a:srgbClr val="171717"/>
                </a:solidFill>
                <a:latin typeface="+mn-cs"/>
              </a:rPr>
              <a:t>  Q_learning</a:t>
            </a:r>
            <a:r>
              <a:rPr lang="ko-KR" altLang="ko-KR" sz="1400" spc="-150">
                <a:solidFill>
                  <a:srgbClr val="171717"/>
                </a:solidFill>
                <a:ea typeface="+mn-cs"/>
              </a:rPr>
              <a:t>을</a:t>
            </a:r>
            <a:r>
              <a:rPr lang="en-US" altLang="ko-KR" sz="1400" spc="-150">
                <a:solidFill>
                  <a:srgbClr val="171717"/>
                </a:solidFill>
                <a:latin typeface="+mn-cs"/>
              </a:rPr>
              <a:t> </a:t>
            </a:r>
            <a:r>
              <a:rPr lang="ko-KR" altLang="ko-KR" sz="1400" spc="-150">
                <a:solidFill>
                  <a:srgbClr val="171717"/>
                </a:solidFill>
                <a:ea typeface="+mn-cs"/>
              </a:rPr>
              <a:t>통해</a:t>
            </a:r>
            <a:r>
              <a:rPr lang="en-US" altLang="ko-KR" sz="1400" spc="-150">
                <a:solidFill>
                  <a:srgbClr val="171717"/>
                </a:solidFill>
                <a:latin typeface="+mn-cs"/>
              </a:rPr>
              <a:t> </a:t>
            </a:r>
            <a:r>
              <a:rPr lang="ko-KR" altLang="ko-KR" sz="1400" spc="-150">
                <a:solidFill>
                  <a:srgbClr val="171717"/>
                </a:solidFill>
                <a:ea typeface="+mn-cs"/>
              </a:rPr>
              <a:t>해결</a:t>
            </a:r>
            <a:r>
              <a:rPr lang="en-US" altLang="ko-KR" sz="1400" spc="-150">
                <a:solidFill>
                  <a:srgbClr val="171717"/>
                </a:solidFill>
                <a:latin typeface="+mn-cs"/>
              </a:rPr>
              <a:t> </a:t>
            </a:r>
            <a:r>
              <a:rPr lang="ko-KR" altLang="ko-KR" sz="1400" spc="-150">
                <a:solidFill>
                  <a:srgbClr val="171717"/>
                </a:solidFill>
                <a:ea typeface="+mn-cs"/>
              </a:rPr>
              <a:t>예정</a:t>
            </a:r>
          </a:p>
          <a:p>
            <a:pPr marL="171450" lvl="0" indent="-171450" algn="l">
              <a:lnSpc>
                <a:spcPct val="100000"/>
              </a:lnSpc>
              <a:buFont typeface="Arial" pitchFamily="2" charset="2"/>
              <a:buChar char="▪"/>
            </a:pPr>
            <a:r>
              <a:rPr lang="ko-KR" altLang="ko-KR" sz="1400" spc="-150">
                <a:solidFill>
                  <a:srgbClr val="171717"/>
                </a:solidFill>
                <a:ea typeface="+mn-cs"/>
              </a:rPr>
              <a:t>인풋</a:t>
            </a:r>
            <a:r>
              <a:rPr lang="en-US" altLang="ko-KR" sz="1400" spc="-150">
                <a:solidFill>
                  <a:srgbClr val="171717"/>
                </a:solidFill>
                <a:latin typeface="+mn-cs"/>
              </a:rPr>
              <a:t> </a:t>
            </a:r>
            <a:r>
              <a:rPr lang="ko-KR" altLang="ko-KR" sz="1400" spc="-150">
                <a:solidFill>
                  <a:srgbClr val="171717"/>
                </a:solidFill>
                <a:ea typeface="+mn-cs"/>
              </a:rPr>
              <a:t>데이터를추가</a:t>
            </a:r>
            <a:r>
              <a:rPr lang="en-US" altLang="ko-KR" sz="1400" spc="-150">
                <a:solidFill>
                  <a:srgbClr val="171717"/>
                </a:solidFill>
                <a:latin typeface="+mn-cs"/>
              </a:rPr>
              <a:t> </a:t>
            </a:r>
          </a:p>
        </p:txBody>
      </p:sp>
      <p:grpSp>
        <p:nvGrpSpPr>
          <p:cNvPr id="7" name="nppt_16660911640387431"/>
          <p:cNvGrpSpPr>
            <a:grpSpLocks/>
          </p:cNvGrpSpPr>
          <p:nvPr/>
        </p:nvGrpSpPr>
        <p:grpSpPr>
          <a:xfrm>
            <a:off x="5148957" y="5168262"/>
            <a:ext cx="1370091" cy="369332"/>
            <a:chOff x="5148957" y="5168262"/>
            <a:chExt cx="1370091" cy="369332"/>
          </a:xfrm>
        </p:grpSpPr>
        <p:sp>
          <p:nvSpPr>
            <p:cNvPr id="8" name="nppt_16660911640387432"/>
            <p:cNvSpPr/>
            <p:nvPr/>
          </p:nvSpPr>
          <p:spPr>
            <a:xfrm>
              <a:off x="5342123" y="5168262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l" defTabSz="914400" latinLnBrk="1"/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어려웠던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점</a:t>
              </a:r>
              <a:endParaRPr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9" name="nppt_16660911640387436"/>
            <p:cNvSpPr/>
            <p:nvPr/>
          </p:nvSpPr>
          <p:spPr>
            <a:xfrm rot="2700000">
              <a:off x="5148957" y="5272915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" name="nppt_16660911640387440"/>
          <p:cNvSpPr/>
          <p:nvPr/>
        </p:nvSpPr>
        <p:spPr>
          <a:xfrm>
            <a:off x="5036920" y="5568351"/>
            <a:ext cx="1630190" cy="73866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173038" indent="-173038">
              <a:buFont typeface="Wingdings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173038" indent="-173038" algn="l" defTabSz="914400" latinLnBrk="1"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디버깅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시간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  <a:p>
            <a:pPr marL="173038" indent="-173038" algn="l" defTabSz="914400" latinLnBrk="1">
              <a:lnSpc>
                <a:spcPct val="100000"/>
              </a:lnSpc>
              <a:buFont typeface="Wingdings" pitchFamily="2" charset="2"/>
              <a:buChar char="§"/>
            </a:pP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생소한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Pytorch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문법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  <a:p>
            <a:pPr marL="173038" indent="-173038" algn="l" defTabSz="914400" latinLnBrk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Gpu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메모리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문제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.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1" name="nppt_16660911640388453"/>
          <p:cNvSpPr/>
          <p:nvPr/>
        </p:nvSpPr>
        <p:spPr>
          <a:xfrm>
            <a:off x="1464108" y="1254950"/>
            <a:ext cx="8925597" cy="368766"/>
          </a:xfrm>
          <a:prstGeom prst="rect">
            <a:avLst/>
          </a:prstGeom>
        </p:spPr>
        <p:txBody>
          <a:bodyPr wrap="square"/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1800">
                <a:solidFill>
                  <a:srgbClr val="000000"/>
                </a:solidFill>
              </a:rPr>
              <a:t>순용 - 어려웠던점이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있다면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이렇게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해결했고 앞으로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어떻게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개선하면</a:t>
            </a:r>
            <a:r>
              <a:rPr lang="en-US" altLang="ko-KR" sz="1800">
                <a:solidFill>
                  <a:srgbClr val="000000"/>
                </a:solidFill>
              </a:rPr>
              <a:t> </a:t>
            </a:r>
            <a:r>
              <a:rPr lang="ko-KR" altLang="ko-KR" sz="1800">
                <a:solidFill>
                  <a:srgbClr val="000000"/>
                </a:solidFill>
              </a:rPr>
              <a:t>좋을것이다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 rot="2700000">
            <a:off x="4033091" y="1338403"/>
            <a:ext cx="4125820" cy="4125820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slide3_picture1"/>
          <p:cNvPicPr>
            <a:picLocks noChangeAspect="1"/>
          </p:cNvPicPr>
          <p:nvPr/>
        </p:nvPicPr>
        <p:blipFill>
          <a:blip r:embed="rId2" cstate="print">
            <a:duotone>
              <a:srgbClr val="000000"/>
              <a:schemeClr val="tx2">
                <a:tint val="45000"/>
                <a:satMod val="400000"/>
              </a:schemeClr>
            </a:duotone>
          </a:blip>
          <a:srcRect l="35769" t="1546" r="1517" b="4383"/>
          <a:stretch>
            <a:fillRect/>
          </a:stretch>
        </p:blipFill>
        <p:spPr>
          <a:xfrm>
            <a:off x="3328962" y="634276"/>
            <a:ext cx="5534076" cy="5534076"/>
          </a:xfrm>
          <a:prstGeom prst="rect">
            <a:avLst/>
          </a:prstGeom>
        </p:spPr>
      </p:pic>
      <p:sp>
        <p:nvSpPr>
          <p:cNvPr id="5" name="slide3_shape2"/>
          <p:cNvSpPr/>
          <p:nvPr/>
        </p:nvSpPr>
        <p:spPr>
          <a:xfrm>
            <a:off x="5067515" y="2739593"/>
            <a:ext cx="2056974" cy="132343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/>
                <a:ea typeface="HG꼬딕씨_Pro 80g"/>
              </a:defRPr>
            </a:lvl1pPr>
          </a:lstStyle>
          <a:p>
            <a:pPr marL="0" algn="ctr" defTabSz="914400" latinLnBrk="1"/>
            <a:r>
              <a:rPr lang="en-US" altLang="ko-KR" sz="4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/>
                <a:ea typeface="나눔명조 ExtraBold"/>
                <a:cs typeface="+mn-cs"/>
              </a:rPr>
              <a:t>Part1.</a:t>
            </a:r>
          </a:p>
          <a:p>
            <a:pPr marL="0" algn="ctr" defTabSz="914400" latinLnBrk="1"/>
            <a:r>
              <a:rPr lang="ko-KR" altLang="en-US" sz="4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/>
                <a:ea typeface="나눔명조 ExtraBold"/>
                <a:cs typeface="+mn-cs"/>
              </a:rPr>
              <a:t>강화학습</a:t>
            </a:r>
            <a:endParaRPr sz="4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 ExtraBold"/>
              <a:ea typeface="나눔명조 Extra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 spd="fast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6660911640389224"/>
          <p:cNvPicPr>
            <a:picLocks noChangeAspect="1"/>
          </p:cNvPicPr>
          <p:nvPr/>
        </p:nvPicPr>
        <p:blipFill>
          <a:blip r:embed="rId2" cstate="print"/>
          <a:srcRect l="5616" t="20405"/>
          <a:stretch>
            <a:fillRect/>
          </a:stretch>
        </p:blipFill>
        <p:spPr>
          <a:xfrm rot="10800000">
            <a:off x="0" y="-2"/>
            <a:ext cx="12192000" cy="6858001"/>
          </a:xfrm>
          <a:prstGeom prst="rect">
            <a:avLst/>
          </a:prstGeom>
        </p:spPr>
      </p:pic>
      <p:sp>
        <p:nvSpPr>
          <p:cNvPr id="4" name="nppt_16660911640389225"/>
          <p:cNvSpPr/>
          <p:nvPr/>
        </p:nvSpPr>
        <p:spPr>
          <a:xfrm>
            <a:off x="1889810" y="2969450"/>
            <a:ext cx="1826141" cy="36876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/>
                <a:ea typeface="HG꼬딕씨_Pro 60g"/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1800" spc="-150">
                <a:solidFill>
                  <a:schemeClr val="bg1">
                    <a:alpha val="100000"/>
                  </a:schemeClr>
                </a:solidFill>
                <a:ea typeface="+mn-cs"/>
              </a:rPr>
              <a:t>부족한</a:t>
            </a:r>
            <a:r>
              <a:rPr lang="en-US" altLang="ko-KR" sz="1800" spc="-150">
                <a:solidFill>
                  <a:schemeClr val="bg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 spc="-150">
                <a:solidFill>
                  <a:schemeClr val="bg1">
                    <a:alpha val="100000"/>
                  </a:schemeClr>
                </a:solidFill>
                <a:ea typeface="+mn-cs"/>
              </a:rPr>
              <a:t>시간의</a:t>
            </a:r>
            <a:r>
              <a:rPr lang="en-US" altLang="ko-KR" sz="1800" spc="-150">
                <a:solidFill>
                  <a:schemeClr val="bg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 spc="-150">
                <a:solidFill>
                  <a:schemeClr val="bg1">
                    <a:alpha val="100000"/>
                  </a:schemeClr>
                </a:solidFill>
                <a:ea typeface="+mn-cs"/>
              </a:rPr>
              <a:t>문제</a:t>
            </a:r>
            <a:r>
              <a:rPr lang="en-US" altLang="ko-KR" sz="1800" spc="-150">
                <a:solidFill>
                  <a:schemeClr val="bg1">
                    <a:alpha val="100000"/>
                  </a:schemeClr>
                </a:solidFill>
                <a:latin typeface="+mn-cs"/>
              </a:rPr>
              <a:t> </a:t>
            </a:r>
          </a:p>
        </p:txBody>
      </p:sp>
      <p:sp>
        <p:nvSpPr>
          <p:cNvPr id="5" name="nppt_16660911640389229"/>
          <p:cNvSpPr/>
          <p:nvPr/>
        </p:nvSpPr>
        <p:spPr>
          <a:xfrm>
            <a:off x="5631772" y="6330541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/>
                <a:ea typeface="나눔명조 ExtraBold"/>
                <a:cs typeface="+mn-cs"/>
              </a:rPr>
              <a:t>Problem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/>
              <a:ea typeface="나눔명조 ExtraBold"/>
              <a:cs typeface="+mn-cs"/>
            </a:endParaRPr>
          </a:p>
        </p:txBody>
      </p:sp>
      <p:sp>
        <p:nvSpPr>
          <p:cNvPr id="6" name="nppt_16660911640389233"/>
          <p:cNvSpPr/>
          <p:nvPr/>
        </p:nvSpPr>
        <p:spPr>
          <a:xfrm>
            <a:off x="8424434" y="2941100"/>
            <a:ext cx="1364477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/>
                <a:ea typeface="HG꼬딕씨_Pro 60g"/>
              </a:defRPr>
            </a:lvl1pPr>
          </a:lstStyle>
          <a:p>
            <a:pPr marL="0" algn="ctr" defTabSz="914400" latinLnBrk="1"/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명조 ExtraBold"/>
                <a:ea typeface="나눔명조 ExtraBold"/>
                <a:cs typeface="+mn-cs"/>
              </a:rPr>
              <a:t>자원의</a:t>
            </a:r>
            <a:r>
              <a:rPr lang="en-US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명조 ExtraBold"/>
                <a:ea typeface="나눔명조 ExtraBold"/>
                <a:cs typeface="+mn-cs"/>
              </a:rPr>
              <a:t> </a:t>
            </a:r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명조 ExtraBold"/>
                <a:ea typeface="나눔명조 ExtraBold"/>
                <a:cs typeface="+mn-cs"/>
              </a:rPr>
              <a:t>문제</a:t>
            </a:r>
            <a:endParaRPr sz="2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latin typeface="나눔명조 ExtraBold"/>
              <a:ea typeface="나눔명조 ExtraBold"/>
              <a:cs typeface="+mn-cs"/>
            </a:endParaRPr>
          </a:p>
        </p:txBody>
      </p:sp>
      <p:sp>
        <p:nvSpPr>
          <p:cNvPr id="7" name="nppt_16660911640389237"/>
          <p:cNvSpPr/>
          <p:nvPr/>
        </p:nvSpPr>
        <p:spPr>
          <a:xfrm>
            <a:off x="1989810" y="1286700"/>
            <a:ext cx="2164807" cy="36876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/>
                <a:ea typeface="HG꼬딕씨_Pro 60g"/>
              </a:defRPr>
            </a:lvl1pPr>
          </a:lstStyle>
          <a:p>
            <a:pPr marL="0" algn="ctr">
              <a:lnSpc>
                <a:spcPct val="100000"/>
              </a:lnSpc>
              <a:buNone/>
            </a:pPr>
            <a:r>
              <a:rPr lang="ko-KR" altLang="ko-KR" sz="1800">
                <a:solidFill>
                  <a:schemeClr val="bg1">
                    <a:alpha val="100000"/>
                  </a:schemeClr>
                </a:solidFill>
                <a:ea typeface="맑은 고딕"/>
              </a:rPr>
              <a:t>맺음말</a:t>
            </a:r>
            <a:r>
              <a:rPr lang="en-US" altLang="ko-KR" sz="1800">
                <a:solidFill>
                  <a:schemeClr val="bg1">
                    <a:alpha val="100000"/>
                  </a:schemeClr>
                </a:solidFill>
                <a:latin typeface="맑은 고딕"/>
              </a:rPr>
              <a:t> </a:t>
            </a:r>
            <a:r>
              <a:rPr lang="ko-KR" altLang="ko-KR" sz="1800">
                <a:solidFill>
                  <a:schemeClr val="bg1">
                    <a:alpha val="100000"/>
                  </a:schemeClr>
                </a:solidFill>
                <a:ea typeface="맑은 고딕"/>
              </a:rPr>
              <a:t>느낌으로 뒤에 배치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 spd="fast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660911640389247"/>
          <p:cNvGrpSpPr>
            <a:grpSpLocks/>
          </p:cNvGrpSpPr>
          <p:nvPr/>
        </p:nvGrpSpPr>
        <p:grpSpPr>
          <a:xfrm>
            <a:off x="1637349" y="1635804"/>
            <a:ext cx="1560848" cy="369332"/>
            <a:chOff x="1637349" y="1635804"/>
            <a:chExt cx="1560848" cy="369332"/>
          </a:xfrm>
        </p:grpSpPr>
        <p:sp>
          <p:nvSpPr>
            <p:cNvPr id="4" name="nppt_16660911640389248"/>
            <p:cNvSpPr/>
            <p:nvPr/>
          </p:nvSpPr>
          <p:spPr>
            <a:xfrm>
              <a:off x="1830515" y="1635804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l" defTabSz="914400" latinLnBrk="1"/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자원의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문제점</a:t>
              </a:r>
              <a:endParaRPr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5" name="nppt_16660911640389252"/>
            <p:cNvSpPr/>
            <p:nvPr/>
          </p:nvSpPr>
          <p:spPr>
            <a:xfrm rot="2700000">
              <a:off x="1637349" y="1740457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" name="nppt_16660911640389256"/>
          <p:cNvGrpSpPr>
            <a:grpSpLocks/>
          </p:cNvGrpSpPr>
          <p:nvPr/>
        </p:nvGrpSpPr>
        <p:grpSpPr>
          <a:xfrm>
            <a:off x="1637349" y="3184965"/>
            <a:ext cx="3851540" cy="369332"/>
            <a:chOff x="1637349" y="3184965"/>
            <a:chExt cx="3851540" cy="369332"/>
          </a:xfrm>
        </p:grpSpPr>
        <p:sp>
          <p:nvSpPr>
            <p:cNvPr id="7" name="nppt_16660911640389257"/>
            <p:cNvSpPr/>
            <p:nvPr/>
          </p:nvSpPr>
          <p:spPr>
            <a:xfrm>
              <a:off x="1830515" y="3184965"/>
              <a:ext cx="36583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l" defTabSz="914400" latinLnBrk="1"/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알파고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제로와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알파제로의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학습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시간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비교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endParaRPr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8" name="nppt_16660911640389261"/>
            <p:cNvSpPr/>
            <p:nvPr/>
          </p:nvSpPr>
          <p:spPr>
            <a:xfrm rot="2700000">
              <a:off x="1637349" y="328961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nppt_16660911640389265"/>
          <p:cNvSpPr/>
          <p:nvPr/>
        </p:nvSpPr>
        <p:spPr>
          <a:xfrm>
            <a:off x="1525312" y="2035893"/>
            <a:ext cx="333969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173038" indent="-173038">
              <a:buFont typeface="Wingdings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173038" indent="-173038" algn="l" defTabSz="914400" latinLnBrk="1">
              <a:buFont typeface="Wingdings" pitchFamily="2" charset="2"/>
              <a:buChar char="§"/>
            </a:pP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1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개의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GPU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로는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학습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시간이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너무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오래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소요된다</a:t>
            </a:r>
            <a:r>
              <a:rPr lang="en-US" altLang="ko-KR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.</a:t>
            </a:r>
          </a:p>
          <a:p>
            <a:pPr marL="173038" indent="-173038" algn="l" defTabSz="914400" latinLnBrk="1">
              <a:buFont typeface="Wingdings" pitchFamily="2" charset="2"/>
              <a:buChar char="§"/>
            </a:pP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한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대의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공유</a:t>
            </a:r>
            <a:r>
              <a:rPr lang="en-US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컴퓨터</a:t>
            </a:r>
            <a:endParaRPr sz="14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604209" y="3673326"/>
          <a:ext cx="9251260" cy="22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925">
                <a:tc>
                  <a:txBody>
                    <a:bodyPr/>
                    <a:lstStyle/>
                    <a:p>
                      <a:pPr marL="0" lvl="0" indent="0" algn="ctr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프레임</a:t>
                      </a:r>
                      <a:r>
                        <a:rPr lang="en-US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 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워크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FE9100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CPU</a:t>
                      </a: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GPU</a:t>
                      </a: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TPU</a:t>
                      </a: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알파고</a:t>
                      </a:r>
                      <a:r>
                        <a:rPr lang="en-US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 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제로</a:t>
                      </a:r>
                      <a:r>
                        <a:rPr lang="en-US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 </a:t>
                      </a:r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(20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)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11,000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년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270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년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3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개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알파고</a:t>
                      </a:r>
                      <a:r>
                        <a:rPr lang="en-US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 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제로</a:t>
                      </a:r>
                      <a:r>
                        <a:rPr lang="en-US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 </a:t>
                      </a:r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(40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)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150,000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년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3,600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년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40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개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알파제로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5,600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년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135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년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latinLnBrk="1"/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1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(5,000)</a:t>
                      </a:r>
                      <a:r>
                        <a:rPr lang="ko-KR" altLang="en-US" sz="1600" b="0" kern="1200" spc="0">
                          <a:ln>
                            <a:solidFill>
                              <a:srgbClr val="FFFFFF">
                                <a:alpha val="10000"/>
                                <a:lumMod val="65000"/>
                              </a:srgb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/>
                          <a:ea typeface="나눔명조 ExtraBold"/>
                          <a:cs typeface="+mn-cs"/>
                        </a:rPr>
                        <a:t>개</a:t>
                      </a:r>
                      <a:endParaRPr sz="1600" b="0" kern="1200" spc="0">
                        <a:ln>
                          <a:solidFill>
                            <a:srgbClr val="FFFFFF">
                              <a:alpha val="10000"/>
                              <a:lumMod val="65000"/>
                            </a:srgbClr>
                          </a:solidFill>
                        </a:ln>
                        <a:solidFill>
                          <a:srgbClr val="171717"/>
                        </a:solidFill>
                        <a:latin typeface="나눔명조 ExtraBold"/>
                        <a:ea typeface="나눔명조 ExtraBold"/>
                        <a:cs typeface="+mn-cs"/>
                      </a:endParaRPr>
                    </a:p>
                  </a:txBody>
                  <a:tcPr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R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R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nppt_16660911640389462"/>
          <p:cNvSpPr/>
          <p:nvPr/>
        </p:nvSpPr>
        <p:spPr>
          <a:xfrm>
            <a:off x="5642998" y="80212"/>
            <a:ext cx="90601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Ploblem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12" name="nppt_16660911640389466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13" name="nppt_16660911640389467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nppt_16660911640389470"/>
            <p:cNvSpPr/>
            <p:nvPr/>
          </p:nvSpPr>
          <p:spPr>
            <a:xfrm>
              <a:off x="5323996" y="621332"/>
              <a:ext cx="154401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자원의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문제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15" name="nppt_16660911640389474"/>
          <p:cNvSpPr/>
          <p:nvPr/>
        </p:nvSpPr>
        <p:spPr>
          <a:xfrm>
            <a:off x="1095375" y="852783"/>
            <a:ext cx="914400" cy="368766"/>
          </a:xfrm>
          <a:prstGeom prst="rect">
            <a:avLst/>
          </a:prstGeom>
        </p:spPr>
        <p:txBody>
          <a:bodyPr wrap="none"/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맺음말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느낌으로 뒤에 배치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660911640389478"/>
          <p:cNvSpPr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Problem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4" name="nppt_16660911640389482"/>
          <p:cNvGrpSpPr>
            <a:grpSpLocks/>
          </p:cNvGrpSpPr>
          <p:nvPr/>
        </p:nvGrpSpPr>
        <p:grpSpPr>
          <a:xfrm>
            <a:off x="1760708" y="4671870"/>
            <a:ext cx="1144648" cy="1144648"/>
            <a:chOff x="1760708" y="4671870"/>
            <a:chExt cx="1144648" cy="1144648"/>
          </a:xfrm>
        </p:grpSpPr>
        <p:sp>
          <p:nvSpPr>
            <p:cNvPr id="5" name="nppt_16660911640389483"/>
            <p:cNvSpPr/>
            <p:nvPr/>
          </p:nvSpPr>
          <p:spPr>
            <a:xfrm rot="2700000">
              <a:off x="1760708" y="4671870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 cap="flat">
              <a:solidFill>
                <a:srgbClr val="FE910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nppt_16660911640389487"/>
            <p:cNvSpPr/>
            <p:nvPr/>
          </p:nvSpPr>
          <p:spPr>
            <a:xfrm>
              <a:off x="1977265" y="5088834"/>
              <a:ext cx="691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/>
                  <a:ea typeface="바른바탕3 B"/>
                </a:defRPr>
              </a:lvl1pPr>
            </a:lstStyle>
            <a:p>
              <a:pPr marL="0" algn="ctr" defTabSz="914400" latinLnBrk="1"/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강화학습</a:t>
              </a:r>
              <a:endParaRPr sz="12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FDFD"/>
                </a:solidFill>
                <a:latin typeface="나눔명조 ExtraBold"/>
                <a:ea typeface="나눔명조 ExtraBold"/>
                <a:cs typeface="+mn-cs"/>
              </a:endParaRPr>
            </a:p>
            <a:p>
              <a:pPr marL="0" algn="ctr" defTabSz="914400" latinLnBrk="1"/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스터디</a:t>
              </a:r>
              <a:endParaRPr sz="12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FDFD"/>
                </a:solidFill>
                <a:latin typeface="나눔명조 ExtraBold"/>
                <a:ea typeface="나눔명조 ExtraBold"/>
                <a:cs typeface="+mn-cs"/>
              </a:endParaRPr>
            </a:p>
          </p:txBody>
        </p:sp>
      </p:grpSp>
      <p:grpSp>
        <p:nvGrpSpPr>
          <p:cNvPr id="7" name="nppt_16660911640389491"/>
          <p:cNvGrpSpPr>
            <a:grpSpLocks/>
          </p:cNvGrpSpPr>
          <p:nvPr/>
        </p:nvGrpSpPr>
        <p:grpSpPr>
          <a:xfrm>
            <a:off x="3695202" y="4671869"/>
            <a:ext cx="1144648" cy="1144648"/>
            <a:chOff x="3695202" y="4671869"/>
            <a:chExt cx="1144648" cy="1144648"/>
          </a:xfrm>
        </p:grpSpPr>
        <p:sp>
          <p:nvSpPr>
            <p:cNvPr id="8" name="nppt_16660911640389492"/>
            <p:cNvSpPr/>
            <p:nvPr/>
          </p:nvSpPr>
          <p:spPr>
            <a:xfrm rot="2700000">
              <a:off x="3695202" y="4671869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 cap="flat">
              <a:solidFill>
                <a:srgbClr val="FE910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660911640389496"/>
            <p:cNvSpPr/>
            <p:nvPr/>
          </p:nvSpPr>
          <p:spPr>
            <a:xfrm>
              <a:off x="3771500" y="5094640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/>
                  <a:ea typeface="바른바탕3 B"/>
                </a:defRPr>
              </a:lvl1pPr>
            </a:lstStyle>
            <a:p>
              <a:pPr marL="0" algn="ctr" defTabSz="914400" latinLnBrk="1"/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탐색</a:t>
              </a:r>
              <a:r>
                <a:rPr lang="en-US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 </a:t>
              </a:r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알고리즘</a:t>
              </a:r>
              <a:endParaRPr sz="12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FDFD"/>
                </a:solidFill>
                <a:latin typeface="나눔명조 ExtraBold"/>
                <a:ea typeface="나눔명조 ExtraBold"/>
                <a:cs typeface="+mn-cs"/>
              </a:endParaRPr>
            </a:p>
            <a:p>
              <a:pPr marL="0" algn="ctr" defTabSz="914400" latinLnBrk="1"/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스터디</a:t>
              </a:r>
              <a:endParaRPr sz="12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FDFD"/>
                </a:solidFill>
                <a:latin typeface="나눔명조 ExtraBold"/>
                <a:ea typeface="나눔명조 ExtraBold"/>
                <a:cs typeface="+mn-cs"/>
              </a:endParaRPr>
            </a:p>
          </p:txBody>
        </p:sp>
      </p:grpSp>
      <p:grpSp>
        <p:nvGrpSpPr>
          <p:cNvPr id="10" name="nppt_16660911640389500"/>
          <p:cNvGrpSpPr>
            <a:grpSpLocks/>
          </p:cNvGrpSpPr>
          <p:nvPr/>
        </p:nvGrpSpPr>
        <p:grpSpPr>
          <a:xfrm>
            <a:off x="5650014" y="4671868"/>
            <a:ext cx="1144648" cy="1144648"/>
            <a:chOff x="5650014" y="4671868"/>
            <a:chExt cx="1144648" cy="1144648"/>
          </a:xfrm>
        </p:grpSpPr>
        <p:sp>
          <p:nvSpPr>
            <p:cNvPr id="11" name="nppt_16660911640389501"/>
            <p:cNvSpPr/>
            <p:nvPr/>
          </p:nvSpPr>
          <p:spPr>
            <a:xfrm rot="2700000">
              <a:off x="5650014" y="4671868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 cap="flat">
              <a:solidFill>
                <a:srgbClr val="FE910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nppt_16660911640389505"/>
            <p:cNvSpPr/>
            <p:nvPr/>
          </p:nvSpPr>
          <p:spPr>
            <a:xfrm>
              <a:off x="5662993" y="5084479"/>
              <a:ext cx="10983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/>
                  <a:ea typeface="바른바탕3 B"/>
                </a:defRPr>
              </a:lvl1pPr>
            </a:lstStyle>
            <a:p>
              <a:pPr marL="0" algn="ctr" defTabSz="914400" latinLnBrk="1"/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알파제로</a:t>
              </a:r>
              <a:r>
                <a:rPr lang="en-US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 </a:t>
              </a:r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스터디</a:t>
              </a:r>
              <a:endParaRPr sz="12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FDFD"/>
                </a:solidFill>
                <a:latin typeface="나눔명조 ExtraBold"/>
                <a:ea typeface="나눔명조 ExtraBold"/>
                <a:cs typeface="+mn-cs"/>
              </a:endParaRPr>
            </a:p>
          </p:txBody>
        </p:sp>
      </p:grpSp>
      <p:grpSp>
        <p:nvGrpSpPr>
          <p:cNvPr id="13" name="nppt_16660911640389509"/>
          <p:cNvGrpSpPr>
            <a:grpSpLocks/>
          </p:cNvGrpSpPr>
          <p:nvPr/>
        </p:nvGrpSpPr>
        <p:grpSpPr>
          <a:xfrm>
            <a:off x="7584510" y="4671867"/>
            <a:ext cx="1144648" cy="1144648"/>
            <a:chOff x="7584510" y="4671867"/>
            <a:chExt cx="1144648" cy="1144648"/>
          </a:xfrm>
        </p:grpSpPr>
        <p:sp>
          <p:nvSpPr>
            <p:cNvPr id="14" name="nppt_16660911640389510"/>
            <p:cNvSpPr/>
            <p:nvPr/>
          </p:nvSpPr>
          <p:spPr>
            <a:xfrm rot="2700000">
              <a:off x="7584510" y="4671867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 cap="flat">
              <a:solidFill>
                <a:srgbClr val="FE910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nppt_16660911640389514"/>
            <p:cNvSpPr/>
            <p:nvPr/>
          </p:nvSpPr>
          <p:spPr>
            <a:xfrm>
              <a:off x="7647182" y="5094639"/>
              <a:ext cx="9989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/>
                  <a:ea typeface="바른바탕3 B"/>
                </a:defRPr>
              </a:lvl1pPr>
            </a:lstStyle>
            <a:p>
              <a:pPr marL="0" algn="ctr" defTabSz="914400" latinLnBrk="1"/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간이</a:t>
              </a:r>
              <a:r>
                <a:rPr lang="en-US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 </a:t>
              </a:r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장기</a:t>
              </a:r>
              <a:r>
                <a:rPr lang="en-US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 </a:t>
              </a:r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구현</a:t>
              </a:r>
              <a:endParaRPr sz="12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FDFD"/>
                </a:solidFill>
                <a:latin typeface="나눔명조 ExtraBold"/>
                <a:ea typeface="나눔명조 ExtraBold"/>
                <a:cs typeface="+mn-cs"/>
              </a:endParaRPr>
            </a:p>
          </p:txBody>
        </p:sp>
      </p:grpSp>
      <p:grpSp>
        <p:nvGrpSpPr>
          <p:cNvPr id="16" name="nppt_16660911640389518"/>
          <p:cNvGrpSpPr>
            <a:grpSpLocks/>
          </p:cNvGrpSpPr>
          <p:nvPr/>
        </p:nvGrpSpPr>
        <p:grpSpPr>
          <a:xfrm>
            <a:off x="9403374" y="4671866"/>
            <a:ext cx="1252266" cy="1144648"/>
            <a:chOff x="9403374" y="4671866"/>
            <a:chExt cx="1252266" cy="1144648"/>
          </a:xfrm>
        </p:grpSpPr>
        <p:sp>
          <p:nvSpPr>
            <p:cNvPr id="17" name="nppt_16660911640389519"/>
            <p:cNvSpPr/>
            <p:nvPr/>
          </p:nvSpPr>
          <p:spPr>
            <a:xfrm rot="2700000">
              <a:off x="9467339" y="4671866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 cap="flat">
              <a:solidFill>
                <a:srgbClr val="FE910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 spc="-15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nppt_16660911640389523"/>
            <p:cNvSpPr/>
            <p:nvPr/>
          </p:nvSpPr>
          <p:spPr>
            <a:xfrm>
              <a:off x="9403374" y="5084479"/>
              <a:ext cx="12522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/>
                  <a:ea typeface="바른바탕3 B"/>
                </a:defRPr>
              </a:lvl1pPr>
            </a:lstStyle>
            <a:p>
              <a:pPr marL="0" algn="ctr" defTabSz="914400" latinLnBrk="1"/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게임</a:t>
              </a:r>
              <a:r>
                <a:rPr lang="en-US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 </a:t>
              </a:r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프로그램</a:t>
              </a:r>
              <a:r>
                <a:rPr lang="en-US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 </a:t>
              </a:r>
              <a:r>
                <a:rPr lang="ko-KR" altLang="en-US" sz="12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DFDFD"/>
                  </a:solidFill>
                  <a:latin typeface="나눔명조 ExtraBold"/>
                  <a:ea typeface="나눔명조 ExtraBold"/>
                  <a:cs typeface="+mn-cs"/>
                </a:rPr>
                <a:t>구현</a:t>
              </a:r>
              <a:endParaRPr sz="12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DFDFD"/>
                </a:solidFill>
                <a:latin typeface="나눔명조 ExtraBold"/>
                <a:ea typeface="나눔명조 ExtraBold"/>
                <a:cs typeface="+mn-cs"/>
              </a:endParaRPr>
            </a:p>
          </p:txBody>
        </p:sp>
      </p:grpSp>
      <p:sp>
        <p:nvSpPr>
          <p:cNvPr id="19" name="nppt_16660911640389527"/>
          <p:cNvSpPr/>
          <p:nvPr/>
        </p:nvSpPr>
        <p:spPr>
          <a:xfrm rot="5400000">
            <a:off x="3235540" y="5184285"/>
            <a:ext cx="138976" cy="119806"/>
          </a:xfrm>
          <a:prstGeom prst="triangle">
            <a:avLst/>
          </a:prstGeom>
          <a:solidFill>
            <a:srgbClr val="FE9100"/>
          </a:solidFill>
          <a:ln w="38100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nppt_16660911640389531"/>
          <p:cNvSpPr/>
          <p:nvPr/>
        </p:nvSpPr>
        <p:spPr>
          <a:xfrm rot="5400000">
            <a:off x="5173261" y="5184285"/>
            <a:ext cx="138976" cy="119806"/>
          </a:xfrm>
          <a:prstGeom prst="triangle">
            <a:avLst/>
          </a:prstGeom>
          <a:solidFill>
            <a:srgbClr val="FE9100"/>
          </a:solidFill>
          <a:ln w="38100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nppt_16660911640389535"/>
          <p:cNvSpPr/>
          <p:nvPr/>
        </p:nvSpPr>
        <p:spPr>
          <a:xfrm rot="5400000">
            <a:off x="7110982" y="5184285"/>
            <a:ext cx="138976" cy="119806"/>
          </a:xfrm>
          <a:prstGeom prst="triangle">
            <a:avLst/>
          </a:prstGeom>
          <a:solidFill>
            <a:srgbClr val="FE9100"/>
          </a:solidFill>
          <a:ln w="38100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nppt_16660911640389539"/>
          <p:cNvSpPr/>
          <p:nvPr/>
        </p:nvSpPr>
        <p:spPr>
          <a:xfrm rot="5400000">
            <a:off x="9022579" y="5184285"/>
            <a:ext cx="138976" cy="119806"/>
          </a:xfrm>
          <a:prstGeom prst="triangle">
            <a:avLst/>
          </a:prstGeom>
          <a:solidFill>
            <a:srgbClr val="FE9100"/>
          </a:solidFill>
          <a:ln w="38100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3" name="nppt_16660911640389543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24" name="nppt_16660911640389544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nppt_16660911640389547"/>
            <p:cNvSpPr/>
            <p:nvPr/>
          </p:nvSpPr>
          <p:spPr>
            <a:xfrm>
              <a:off x="5301553" y="621332"/>
              <a:ext cx="158889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시간의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문제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</a:p>
          </p:txBody>
        </p:sp>
      </p:grpSp>
      <p:grpSp>
        <p:nvGrpSpPr>
          <p:cNvPr id="26" name="nppt_16660911640389551"/>
          <p:cNvGrpSpPr>
            <a:grpSpLocks/>
          </p:cNvGrpSpPr>
          <p:nvPr/>
        </p:nvGrpSpPr>
        <p:grpSpPr>
          <a:xfrm>
            <a:off x="3466582" y="1330323"/>
            <a:ext cx="1908213" cy="2595566"/>
            <a:chOff x="3466582" y="1330323"/>
            <a:chExt cx="1908213" cy="2595566"/>
          </a:xfrm>
        </p:grpSpPr>
        <p:sp>
          <p:nvSpPr>
            <p:cNvPr id="27" name="nppt_16660911640389552"/>
            <p:cNvSpPr/>
            <p:nvPr/>
          </p:nvSpPr>
          <p:spPr>
            <a:xfrm>
              <a:off x="3812078" y="1330323"/>
              <a:ext cx="15584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l" defTabSz="914400" latinLnBrk="1"/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강화학습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스터디</a:t>
              </a:r>
              <a:endParaRPr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28" name="nppt_16660911640389556"/>
            <p:cNvSpPr/>
            <p:nvPr/>
          </p:nvSpPr>
          <p:spPr>
            <a:xfrm rot="2700000">
              <a:off x="3619347" y="1443353"/>
              <a:ext cx="159665" cy="17283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nppt_16660911640389560"/>
            <p:cNvSpPr/>
            <p:nvPr/>
          </p:nvSpPr>
          <p:spPr>
            <a:xfrm rot="5400000">
              <a:off x="3410855" y="1961949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 cap="flat">
              <a:solidFill>
                <a:srgbClr val="FE910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30" name="nppt_16660911640389564" descr="스토리텔링 단색으로 채워진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3222" y="2144240"/>
              <a:ext cx="1463019" cy="1463019"/>
            </a:xfrm>
            <a:prstGeom prst="rect">
              <a:avLst/>
            </a:prstGeom>
          </p:spPr>
        </p:pic>
      </p:grpSp>
      <p:grpSp>
        <p:nvGrpSpPr>
          <p:cNvPr id="31" name="nppt_16660911640389565"/>
          <p:cNvGrpSpPr>
            <a:grpSpLocks/>
          </p:cNvGrpSpPr>
          <p:nvPr/>
        </p:nvGrpSpPr>
        <p:grpSpPr>
          <a:xfrm>
            <a:off x="6680740" y="1330323"/>
            <a:ext cx="2133166" cy="2595566"/>
            <a:chOff x="6680740" y="1330323"/>
            <a:chExt cx="2133166" cy="2595566"/>
          </a:xfrm>
        </p:grpSpPr>
        <p:sp>
          <p:nvSpPr>
            <p:cNvPr id="32" name="nppt_16660911640389566"/>
            <p:cNvSpPr/>
            <p:nvPr/>
          </p:nvSpPr>
          <p:spPr>
            <a:xfrm>
              <a:off x="7026236" y="1330323"/>
              <a:ext cx="17876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l" defTabSz="914400" latinLnBrk="1"/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게임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프로그램</a:t>
              </a:r>
              <a:r>
                <a:rPr lang="en-US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구현</a:t>
              </a:r>
              <a:endParaRPr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33" name="nppt_16660911640389570"/>
            <p:cNvSpPr/>
            <p:nvPr/>
          </p:nvSpPr>
          <p:spPr>
            <a:xfrm rot="2700000">
              <a:off x="6833505" y="1443353"/>
              <a:ext cx="159666" cy="17283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nppt_16660911640389574"/>
            <p:cNvSpPr/>
            <p:nvPr/>
          </p:nvSpPr>
          <p:spPr>
            <a:xfrm rot="5400000">
              <a:off x="6625013" y="1961949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 cap="flat">
              <a:solidFill>
                <a:srgbClr val="FE910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5" name="nppt_16660911640389578" descr="게임 컨트롤러 단색으로 채워진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5146" y="2208574"/>
            <a:ext cx="1460360" cy="1460360"/>
          </a:xfrm>
          <a:prstGeom prst="rect">
            <a:avLst/>
          </a:prstGeom>
        </p:spPr>
      </p:pic>
      <p:sp>
        <p:nvSpPr>
          <p:cNvPr id="36" name="nppt_16660911640389579"/>
          <p:cNvSpPr/>
          <p:nvPr/>
        </p:nvSpPr>
        <p:spPr>
          <a:xfrm>
            <a:off x="7260694" y="4303843"/>
            <a:ext cx="1809230" cy="1911762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nppt_16660911640389583"/>
          <p:cNvSpPr/>
          <p:nvPr/>
        </p:nvSpPr>
        <p:spPr>
          <a:xfrm>
            <a:off x="500062" y="598783"/>
            <a:ext cx="914400" cy="1194266"/>
          </a:xfrm>
          <a:prstGeom prst="rect">
            <a:avLst/>
          </a:prstGeom>
        </p:spPr>
        <p:txBody>
          <a:bodyPr wrap="none"/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없애거나</a:t>
            </a:r>
          </a:p>
          <a:p>
            <a:pPr marL="0" algn="l">
              <a:lnSpc>
                <a:spcPct val="100000"/>
              </a:lnSpc>
              <a:buNone/>
            </a:pP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살린다면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끝부분으로</a:t>
            </a:r>
          </a:p>
          <a:p>
            <a:pPr marL="0" algn="l">
              <a:lnSpc>
                <a:spcPct val="100000"/>
              </a:lnSpc>
              <a:buNone/>
            </a:pP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맺음말</a:t>
            </a: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>
                <a:solidFill>
                  <a:schemeClr val="tx1">
                    <a:alpha val="100000"/>
                  </a:schemeClr>
                </a:solidFill>
                <a:ea typeface="+mn-cs"/>
              </a:rPr>
              <a:t>느낌으로</a:t>
            </a:r>
          </a:p>
          <a:p>
            <a:pPr marL="0" algn="l">
              <a:lnSpc>
                <a:spcPct val="100000"/>
              </a:lnSpc>
              <a:buNone/>
            </a:pPr>
            <a:endParaRPr lang="ko-KR" altLang="ko-KR" sz="1800">
              <a:solidFill>
                <a:schemeClr val="tx1">
                  <a:alpha val="100000"/>
                </a:schemeClr>
              </a:solidFill>
              <a:ea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2_shape1"/>
          <p:cNvSpPr/>
          <p:nvPr/>
        </p:nvSpPr>
        <p:spPr>
          <a:xfrm>
            <a:off x="4586979" y="3013501"/>
            <a:ext cx="301804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/>
                <a:ea typeface="-윤고딕310"/>
              </a:defRPr>
            </a:lvl1pPr>
          </a:lstStyle>
          <a:p>
            <a:pPr marL="0" algn="ctr" defTabSz="914400" latinLnBrk="1"/>
            <a:r>
              <a:rPr lang="ko-KR" altLang="en-US" sz="4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감사합니다</a:t>
            </a:r>
            <a:r>
              <a:rPr lang="en-US" altLang="ko-KR" sz="4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.</a:t>
            </a:r>
            <a:endParaRPr sz="48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4_picture1"/>
          <p:cNvPicPr>
            <a:picLocks noChangeAspect="1"/>
          </p:cNvPicPr>
          <p:nvPr/>
        </p:nvPicPr>
        <p:blipFill>
          <a:blip r:embed="rId2" cstate="print"/>
          <a:srcRect t="4614" r="18098" b="257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4_shape1"/>
          <p:cNvSpPr/>
          <p:nvPr/>
        </p:nvSpPr>
        <p:spPr>
          <a:xfrm>
            <a:off x="7066885" y="3467436"/>
            <a:ext cx="614271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/>
                <a:ea typeface="바른바탕1 L"/>
              </a:defRPr>
            </a:lvl1pPr>
          </a:lstStyle>
          <a:p>
            <a:pPr marL="0" algn="r" defTabSz="914400" latinLnBrk="1"/>
            <a:r>
              <a:rPr lang="ko-KR" altLang="en-US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 ExtraBold"/>
                <a:ea typeface="나눔스퀘어 ExtraBold"/>
                <a:cs typeface="+mn-cs"/>
              </a:rPr>
              <a:t>굳이</a:t>
            </a:r>
            <a:endParaRPr sz="2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5" name="slide4_shape2"/>
          <p:cNvSpPr/>
          <p:nvPr/>
        </p:nvSpPr>
        <p:spPr>
          <a:xfrm>
            <a:off x="5576270" y="3993128"/>
            <a:ext cx="865943" cy="10156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/>
                <a:ea typeface="바른바탕1 L"/>
              </a:defRPr>
            </a:lvl1pPr>
          </a:lstStyle>
          <a:p>
            <a:pPr marL="0" algn="r" defTabSz="914400" latinLnBrk="1"/>
            <a:r>
              <a:rPr lang="ko-KR" altLang="en-US" sz="6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 ExtraBold"/>
                <a:ea typeface="나눔스퀘어 ExtraBold"/>
                <a:cs typeface="+mn-cs"/>
              </a:rPr>
              <a:t>왜</a:t>
            </a:r>
            <a:endParaRPr sz="6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6" name="slide4_shape3"/>
          <p:cNvSpPr/>
          <p:nvPr/>
        </p:nvSpPr>
        <p:spPr>
          <a:xfrm>
            <a:off x="7633201" y="2559696"/>
            <a:ext cx="125867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/>
                <a:ea typeface="바른바탕1 L"/>
              </a:defRPr>
            </a:lvl1pPr>
          </a:lstStyle>
          <a:p>
            <a:pPr marL="0" algn="r" defTabSz="914400" latinLnBrk="1"/>
            <a:r>
              <a:rPr lang="ko-KR" altLang="en-US" sz="20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강화학습을</a:t>
            </a:r>
            <a:endParaRPr sz="2000" b="1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7" name="slide4_shape4"/>
          <p:cNvSpPr/>
          <p:nvPr/>
        </p:nvSpPr>
        <p:spPr>
          <a:xfrm>
            <a:off x="9991230" y="1651957"/>
            <a:ext cx="343364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/>
                <a:ea typeface="바른바탕1 L"/>
              </a:defRPr>
            </a:lvl1pPr>
          </a:lstStyle>
          <a:p>
            <a:pPr marL="0" algn="r" defTabSz="914400" latinLnBrk="1"/>
            <a:r>
              <a:rPr lang="en-US" altLang="ko-KR"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!!!</a:t>
            </a:r>
            <a:endParaRPr sz="20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 spd="fast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5_picture1"/>
          <p:cNvPicPr>
            <a:picLocks noChangeAspect="1"/>
          </p:cNvPicPr>
          <p:nvPr/>
        </p:nvPicPr>
        <p:blipFill>
          <a:blip r:embed="rId2" cstate="print"/>
          <a:srcRect l="16567" t="3074" r="20959" b="3213"/>
          <a:stretch>
            <a:fillRect/>
          </a:stretch>
        </p:blipFill>
        <p:spPr>
          <a:xfrm>
            <a:off x="-795264" y="604205"/>
            <a:ext cx="5969007" cy="5969007"/>
          </a:xfrm>
          <a:prstGeom prst="rect">
            <a:avLst/>
          </a:prstGeom>
        </p:spPr>
      </p:pic>
      <p:sp>
        <p:nvSpPr>
          <p:cNvPr id="4" name="slide5_shape1"/>
          <p:cNvSpPr/>
          <p:nvPr/>
        </p:nvSpPr>
        <p:spPr>
          <a:xfrm>
            <a:off x="5804896" y="80212"/>
            <a:ext cx="58221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Plan</a:t>
            </a:r>
          </a:p>
        </p:txBody>
      </p:sp>
      <p:sp>
        <p:nvSpPr>
          <p:cNvPr id="5" name="slide5_shape2"/>
          <p:cNvSpPr/>
          <p:nvPr/>
        </p:nvSpPr>
        <p:spPr>
          <a:xfrm>
            <a:off x="834546" y="3150022"/>
            <a:ext cx="2709396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ko-KR" altLang="en-US" sz="48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/>
                <a:ea typeface="나눔명조 ExtraBold"/>
                <a:cs typeface="+mn-cs"/>
              </a:rPr>
              <a:t>선정</a:t>
            </a:r>
            <a:r>
              <a:rPr lang="en-US" altLang="en-US" sz="48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/>
                <a:ea typeface="나눔명조 ExtraBold"/>
                <a:cs typeface="+mn-cs"/>
              </a:rPr>
              <a:t> </a:t>
            </a:r>
            <a:r>
              <a:rPr lang="ko-KR" altLang="en-US" sz="48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/>
                <a:ea typeface="나눔명조 ExtraBold"/>
                <a:cs typeface="+mn-cs"/>
              </a:rPr>
              <a:t>이유</a:t>
            </a:r>
            <a:endParaRPr sz="48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/>
              <a:ea typeface="나눔명조 ExtraBold"/>
              <a:cs typeface="+mn-cs"/>
            </a:endParaRPr>
          </a:p>
        </p:txBody>
      </p:sp>
      <p:sp>
        <p:nvSpPr>
          <p:cNvPr id="6" name="slide5_shape3"/>
          <p:cNvSpPr/>
          <p:nvPr/>
        </p:nvSpPr>
        <p:spPr>
          <a:xfrm rot="2700000">
            <a:off x="7778848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5_shape4"/>
          <p:cNvSpPr/>
          <p:nvPr/>
        </p:nvSpPr>
        <p:spPr>
          <a:xfrm>
            <a:off x="7850117" y="3461197"/>
            <a:ext cx="11769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/>
                <a:ea typeface="-윤고딕310"/>
              </a:defRPr>
            </a:lvl1pPr>
          </a:lstStyle>
          <a:p>
            <a:pPr marL="0" algn="ctr" defTabSz="914400" latinLnBrk="1"/>
            <a:r>
              <a:rPr lang="ko-KR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앞으로의</a:t>
            </a:r>
            <a:endParaRPr sz="18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 ExtraBold"/>
              <a:ea typeface="나눔스퀘어 ExtraBold"/>
              <a:cs typeface="+mn-cs"/>
            </a:endParaRPr>
          </a:p>
          <a:p>
            <a:pPr marL="0" algn="ctr" defTabSz="914400" latinLnBrk="1"/>
            <a:r>
              <a:rPr lang="ko-KR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성장</a:t>
            </a:r>
            <a:r>
              <a:rPr lang="en-US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가능성</a:t>
            </a:r>
            <a:endParaRPr sz="18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slide5_shape5"/>
          <p:cNvSpPr/>
          <p:nvPr/>
        </p:nvSpPr>
        <p:spPr>
          <a:xfrm>
            <a:off x="8243761" y="2869872"/>
            <a:ext cx="409087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32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명조 ExtraBold"/>
                <a:ea typeface="나눔명조 ExtraBold"/>
                <a:cs typeface="+mn-cs"/>
              </a:rPr>
              <a:t>2</a:t>
            </a:r>
          </a:p>
        </p:txBody>
      </p:sp>
      <p:sp>
        <p:nvSpPr>
          <p:cNvPr id="9" name="slide5_shape6"/>
          <p:cNvSpPr/>
          <p:nvPr/>
        </p:nvSpPr>
        <p:spPr>
          <a:xfrm rot="2700000">
            <a:off x="5752484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5_shape7"/>
          <p:cNvSpPr/>
          <p:nvPr/>
        </p:nvSpPr>
        <p:spPr>
          <a:xfrm>
            <a:off x="5833483" y="3470925"/>
            <a:ext cx="1176924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/>
                <a:ea typeface="-윤고딕310"/>
              </a:defRPr>
            </a:lvl1pPr>
          </a:lstStyle>
          <a:p>
            <a:pPr marL="0" algn="ctr" defTabSz="914400" latinLnBrk="1"/>
            <a:r>
              <a:rPr lang="ko-KR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새로운</a:t>
            </a:r>
            <a:r>
              <a:rPr lang="en-US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분야</a:t>
            </a:r>
            <a:endParaRPr sz="18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 ExtraBold"/>
              <a:ea typeface="나눔스퀘어 ExtraBold"/>
              <a:cs typeface="+mn-cs"/>
            </a:endParaRPr>
          </a:p>
          <a:p>
            <a:pPr marL="0" algn="ctr" defTabSz="914400" latinLnBrk="1"/>
            <a:r>
              <a:rPr lang="ko-KR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도전</a:t>
            </a:r>
            <a:endParaRPr sz="18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1" name="slide5_shape8"/>
          <p:cNvSpPr/>
          <p:nvPr/>
        </p:nvSpPr>
        <p:spPr>
          <a:xfrm>
            <a:off x="6219001" y="2869872"/>
            <a:ext cx="40588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32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명조 ExtraBold"/>
                <a:ea typeface="나눔명조 ExtraBold"/>
                <a:cs typeface="+mn-cs"/>
              </a:rPr>
              <a:t>1</a:t>
            </a:r>
          </a:p>
        </p:txBody>
      </p:sp>
      <p:sp>
        <p:nvSpPr>
          <p:cNvPr id="12" name="slide5_shape9"/>
          <p:cNvSpPr/>
          <p:nvPr/>
        </p:nvSpPr>
        <p:spPr>
          <a:xfrm rot="2700000">
            <a:off x="9805213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5_shape10"/>
          <p:cNvSpPr/>
          <p:nvPr/>
        </p:nvSpPr>
        <p:spPr>
          <a:xfrm>
            <a:off x="9676218" y="3470925"/>
            <a:ext cx="1596912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/>
                <a:ea typeface="-윤고딕310"/>
              </a:defRPr>
            </a:lvl1pPr>
          </a:lstStyle>
          <a:p>
            <a:pPr marL="0" algn="ctr" defTabSz="914400" latinLnBrk="1"/>
            <a:r>
              <a:rPr lang="ko-KR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남들이</a:t>
            </a:r>
            <a:r>
              <a:rPr lang="en-US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하지</a:t>
            </a:r>
            <a:r>
              <a:rPr lang="en-US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 </a:t>
            </a:r>
            <a:r>
              <a:rPr lang="ko-KR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않는</a:t>
            </a:r>
            <a:endParaRPr sz="18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 ExtraBold"/>
              <a:ea typeface="나눔스퀘어 ExtraBold"/>
              <a:cs typeface="+mn-cs"/>
            </a:endParaRPr>
          </a:p>
          <a:p>
            <a:pPr marL="0" algn="ctr" defTabSz="914400" latinLnBrk="1"/>
            <a:r>
              <a:rPr lang="ko-KR" altLang="en-US"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 ExtraBold"/>
                <a:ea typeface="나눔스퀘어 ExtraBold"/>
                <a:cs typeface="+mn-cs"/>
              </a:rPr>
              <a:t>분야</a:t>
            </a:r>
            <a:endParaRPr sz="18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4" name="slide5_shape11"/>
          <p:cNvSpPr/>
          <p:nvPr/>
        </p:nvSpPr>
        <p:spPr>
          <a:xfrm>
            <a:off x="10271730" y="2869872"/>
            <a:ext cx="40588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32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명조 ExtraBold"/>
                <a:ea typeface="나눔명조 ExtraBold"/>
                <a:cs typeface="+mn-cs"/>
              </a:rPr>
              <a:t>3</a:t>
            </a:r>
          </a:p>
        </p:txBody>
      </p:sp>
      <p:sp>
        <p:nvSpPr>
          <p:cNvPr id="15" name="slide5_shape12"/>
          <p:cNvSpPr/>
          <p:nvPr/>
        </p:nvSpPr>
        <p:spPr>
          <a:xfrm>
            <a:off x="9546844" y="4624832"/>
            <a:ext cx="192424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173038" indent="-173038" algn="l" defTabSz="914400" latinLnBrk="1">
              <a:buFont typeface="Wingdings" pitchFamily="2" charset="2"/>
              <a:buChar char="§"/>
            </a:pP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미래에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강점으로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작용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6" name="slide5_shape13"/>
          <p:cNvSpPr/>
          <p:nvPr/>
        </p:nvSpPr>
        <p:spPr>
          <a:xfrm>
            <a:off x="7493929" y="4624832"/>
            <a:ext cx="195630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173038" indent="-173038" algn="l" defTabSz="914400" latinLnBrk="1">
              <a:buFont typeface="Wingdings" pitchFamily="2" charset="2"/>
              <a:buChar char="§"/>
            </a:pP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대기업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중심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연구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진행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7" name="slide5_shape14"/>
          <p:cNvSpPr/>
          <p:nvPr/>
        </p:nvSpPr>
        <p:spPr>
          <a:xfrm>
            <a:off x="5441014" y="4624832"/>
            <a:ext cx="212301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173038" indent="-173038" algn="l" defTabSz="914400" latinLnBrk="1">
              <a:buFont typeface="Wingdings" pitchFamily="2" charset="2"/>
              <a:buChar char="§"/>
            </a:pP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미지의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분야에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대한</a:t>
            </a:r>
            <a:r>
              <a:rPr lang="en-US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도전</a:t>
            </a:r>
            <a:endParaRPr sz="1600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18" name="slide5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19" name="slide5_shape15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lide5_shape16"/>
            <p:cNvSpPr/>
            <p:nvPr/>
          </p:nvSpPr>
          <p:spPr>
            <a:xfrm>
              <a:off x="4804626" y="619950"/>
              <a:ext cx="2582758" cy="400516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>
                <a:lnSpc>
                  <a:spcPct val="100000"/>
                </a:lnSpc>
                <a:buNone/>
              </a:pPr>
              <a:r>
                <a:rPr lang="en-US" altLang="ko-KR" sz="2000" spc="-150">
                  <a:solidFill>
                    <a:srgbClr val="171717"/>
                  </a:solidFill>
                  <a:latin typeface="+mn-cs"/>
                </a:rPr>
                <a:t>|  </a:t>
              </a:r>
              <a:r>
                <a:rPr lang="ko-KR" altLang="ko-KR" sz="2000" spc="-150">
                  <a:solidFill>
                    <a:srgbClr val="171717"/>
                  </a:solidFill>
                  <a:ea typeface="+mn-cs"/>
                </a:rPr>
                <a:t>주제</a:t>
              </a:r>
              <a:r>
                <a:rPr lang="en-US" altLang="ko-KR" sz="2000" spc="-150">
                  <a:solidFill>
                    <a:srgbClr val="171717"/>
                  </a:solidFill>
                  <a:latin typeface="+mn-cs"/>
                </a:rPr>
                <a:t> </a:t>
              </a:r>
              <a:r>
                <a:rPr lang="ko-KR" altLang="ko-KR" sz="2000" spc="-150">
                  <a:solidFill>
                    <a:srgbClr val="171717"/>
                  </a:solidFill>
                  <a:ea typeface="+mn-cs"/>
                </a:rPr>
                <a:t>선정</a:t>
              </a:r>
              <a:r>
                <a:rPr lang="en-US" altLang="ko-KR" sz="2000" spc="-150">
                  <a:solidFill>
                    <a:srgbClr val="171717"/>
                  </a:solidFill>
                  <a:latin typeface="+mn-cs"/>
                </a:rPr>
                <a:t> </a:t>
              </a:r>
              <a:r>
                <a:rPr lang="ko-KR" altLang="ko-KR" sz="2000" spc="-150">
                  <a:solidFill>
                    <a:srgbClr val="171717"/>
                  </a:solidFill>
                  <a:ea typeface="+mn-cs"/>
                </a:rPr>
                <a:t>및</a:t>
              </a:r>
              <a:r>
                <a:rPr lang="en-US" altLang="ko-KR" sz="2000" spc="-150">
                  <a:solidFill>
                    <a:srgbClr val="171717"/>
                  </a:solidFill>
                  <a:latin typeface="+mn-cs"/>
                </a:rPr>
                <a:t> </a:t>
              </a:r>
              <a:r>
                <a:rPr lang="ko-KR" altLang="ko-KR" sz="2000" spc="-150">
                  <a:solidFill>
                    <a:srgbClr val="171717"/>
                  </a:solidFill>
                  <a:ea typeface="+mn-cs"/>
                </a:rPr>
                <a:t>선정</a:t>
              </a:r>
              <a:r>
                <a:rPr lang="en-US" altLang="ko-KR" sz="2000" spc="-150">
                  <a:solidFill>
                    <a:srgbClr val="171717"/>
                  </a:solidFill>
                  <a:latin typeface="+mn-cs"/>
                </a:rPr>
                <a:t> </a:t>
              </a:r>
              <a:r>
                <a:rPr lang="ko-KR" altLang="ko-KR" sz="2000" spc="-150">
                  <a:solidFill>
                    <a:srgbClr val="171717"/>
                  </a:solidFill>
                  <a:ea typeface="+mn-cs"/>
                </a:rPr>
                <a:t>배경</a:t>
              </a:r>
              <a:r>
                <a:rPr lang="en-US" altLang="ko-KR" sz="2000" spc="-150">
                  <a:solidFill>
                    <a:srgbClr val="171717"/>
                  </a:solidFill>
                  <a:latin typeface="+mn-cs"/>
                </a:rPr>
                <a:t>  |</a:t>
              </a:r>
            </a:p>
          </p:txBody>
        </p:sp>
      </p:grpSp>
      <p:sp>
        <p:nvSpPr>
          <p:cNvPr id="21" name="slide5_shape17"/>
          <p:cNvSpPr/>
          <p:nvPr/>
        </p:nvSpPr>
        <p:spPr>
          <a:xfrm>
            <a:off x="7010407" y="5297783"/>
            <a:ext cx="2790847" cy="368766"/>
          </a:xfrm>
          <a:prstGeom prst="rect">
            <a:avLst/>
          </a:prstGeom>
        </p:spPr>
        <p:txBody>
          <a:bodyPr wrap="square"/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1800" b="0" spc="0">
                <a:solidFill>
                  <a:srgbClr val="000000"/>
                </a:solidFill>
                <a:ea typeface="맑은 고딕"/>
              </a:rPr>
              <a:t>디테일하게 내용 추가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6_group1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4" name="slide6_shape1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slide6_shape2"/>
            <p:cNvSpPr/>
            <p:nvPr/>
          </p:nvSpPr>
          <p:spPr>
            <a:xfrm>
              <a:off x="5171710" y="621332"/>
              <a:ext cx="18485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주제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선정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이유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6" name="slide6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5077" y="1747742"/>
            <a:ext cx="2277925" cy="714947"/>
          </a:xfrm>
          <a:prstGeom prst="rect">
            <a:avLst/>
          </a:prstGeom>
        </p:spPr>
      </p:pic>
      <p:pic>
        <p:nvPicPr>
          <p:cNvPr id="7" name="slide6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7421" y="3953789"/>
            <a:ext cx="1689319" cy="461602"/>
          </a:xfrm>
          <a:prstGeom prst="rect">
            <a:avLst/>
          </a:prstGeom>
        </p:spPr>
      </p:pic>
      <p:pic>
        <p:nvPicPr>
          <p:cNvPr id="8" name="slide6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3258" y="2613793"/>
            <a:ext cx="3352800" cy="3181350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9" name="slide6_picture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8994" y="4492727"/>
            <a:ext cx="6731951" cy="1335457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0" name="slide6_picture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08994" y="2444785"/>
            <a:ext cx="6804342" cy="12582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slide6_picture6"/>
          <p:cNvPicPr>
            <a:picLocks noChangeAspect="1"/>
          </p:cNvPicPr>
          <p:nvPr/>
        </p:nvPicPr>
        <p:blipFill>
          <a:blip r:embed="rId7" cstate="print"/>
          <a:srcRect b="19995"/>
          <a:stretch>
            <a:fillRect/>
          </a:stretch>
        </p:blipFill>
        <p:spPr>
          <a:xfrm>
            <a:off x="4707421" y="1727241"/>
            <a:ext cx="1790950" cy="60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 spd="fast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7_picture1"/>
          <p:cNvPicPr>
            <a:picLocks noChangeAspect="1"/>
          </p:cNvPicPr>
          <p:nvPr/>
        </p:nvPicPr>
        <p:blipFill>
          <a:blip r:embed="rId2" cstate="print"/>
          <a:srcRect l="17675" t="1449" r="17682" b="1587"/>
          <a:stretch>
            <a:fillRect/>
          </a:stretch>
        </p:blipFill>
        <p:spPr>
          <a:xfrm>
            <a:off x="4442648" y="1773467"/>
            <a:ext cx="3306330" cy="3306330"/>
          </a:xfrm>
          <a:prstGeom prst="rect">
            <a:avLst/>
          </a:prstGeom>
        </p:spPr>
      </p:pic>
      <p:sp>
        <p:nvSpPr>
          <p:cNvPr id="4" name="slide7_shape1"/>
          <p:cNvSpPr/>
          <p:nvPr/>
        </p:nvSpPr>
        <p:spPr>
          <a:xfrm>
            <a:off x="4657946" y="3075057"/>
            <a:ext cx="2876108" cy="70788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40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명조 ExtraBold"/>
                <a:ea typeface="나눔명조 ExtraBold"/>
                <a:cs typeface="+mn-cs"/>
              </a:rPr>
              <a:t>Alpha_Zero</a:t>
            </a:r>
            <a:endParaRPr sz="40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latin typeface="나눔명조 ExtraBold"/>
              <a:ea typeface="나눔명조 ExtraBold"/>
              <a:cs typeface="+mn-cs"/>
            </a:endParaRPr>
          </a:p>
        </p:txBody>
      </p:sp>
      <p:sp>
        <p:nvSpPr>
          <p:cNvPr id="5" name="slide7_shape2"/>
          <p:cNvSpPr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Part2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 spd="fast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8_shape1"/>
          <p:cNvSpPr/>
          <p:nvPr/>
        </p:nvSpPr>
        <p:spPr>
          <a:xfrm>
            <a:off x="7204422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171717"/>
          </a:solidFill>
          <a:ln w="38100" cap="flat">
            <a:solidFill>
              <a:srgbClr val="FE91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8_shape2"/>
          <p:cNvSpPr/>
          <p:nvPr/>
        </p:nvSpPr>
        <p:spPr>
          <a:xfrm>
            <a:off x="-231494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FDFDFD"/>
          </a:solidFill>
          <a:ln w="38100" cap="flat">
            <a:solidFill>
              <a:srgbClr val="171717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8_shape3"/>
          <p:cNvSpPr/>
          <p:nvPr/>
        </p:nvSpPr>
        <p:spPr>
          <a:xfrm>
            <a:off x="5465862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Alpha_Zero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6" name="slide8_group1"/>
          <p:cNvGrpSpPr>
            <a:grpSpLocks/>
          </p:cNvGrpSpPr>
          <p:nvPr/>
        </p:nvGrpSpPr>
        <p:grpSpPr>
          <a:xfrm>
            <a:off x="4311454" y="2043204"/>
            <a:ext cx="950104" cy="369332"/>
            <a:chOff x="4311454" y="2043204"/>
            <a:chExt cx="950104" cy="369332"/>
          </a:xfrm>
        </p:grpSpPr>
        <p:sp>
          <p:nvSpPr>
            <p:cNvPr id="7" name="slide8_shape4"/>
            <p:cNvSpPr/>
            <p:nvPr/>
          </p:nvSpPr>
          <p:spPr>
            <a:xfrm>
              <a:off x="4504620" y="2043204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l" defTabSz="914400" latinLnBrk="1"/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알파고</a:t>
              </a:r>
              <a:endParaRPr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8" name="slide8_shape5"/>
            <p:cNvSpPr/>
            <p:nvPr/>
          </p:nvSpPr>
          <p:spPr>
            <a:xfrm rot="2700000">
              <a:off x="4311454" y="2147857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DFDFD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" name="slide8_group2"/>
          <p:cNvGrpSpPr>
            <a:grpSpLocks/>
          </p:cNvGrpSpPr>
          <p:nvPr/>
        </p:nvGrpSpPr>
        <p:grpSpPr>
          <a:xfrm>
            <a:off x="7204422" y="2043204"/>
            <a:ext cx="1140861" cy="369332"/>
            <a:chOff x="7204422" y="2043204"/>
            <a:chExt cx="1140861" cy="369332"/>
          </a:xfrm>
        </p:grpSpPr>
        <p:sp>
          <p:nvSpPr>
            <p:cNvPr id="10" name="slide8_shape6"/>
            <p:cNvSpPr/>
            <p:nvPr/>
          </p:nvSpPr>
          <p:spPr>
            <a:xfrm>
              <a:off x="7397588" y="2043204"/>
              <a:ext cx="9476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l" defTabSz="914400" latinLnBrk="1"/>
              <a:r>
                <a:rPr lang="ko-KR" altLang="en-US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알파제로</a:t>
              </a:r>
              <a:endParaRPr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1" name="slide8_shape7"/>
            <p:cNvSpPr/>
            <p:nvPr/>
          </p:nvSpPr>
          <p:spPr>
            <a:xfrm rot="2700000">
              <a:off x="7204422" y="2147857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slide8_shape8"/>
          <p:cNvSpPr/>
          <p:nvPr/>
        </p:nvSpPr>
        <p:spPr>
          <a:xfrm>
            <a:off x="7384574" y="3107173"/>
            <a:ext cx="267893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0" algn="l" defTabSz="914400" latinLnBrk="1"/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게임을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규칙만을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갖고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 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스스로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학습</a:t>
            </a:r>
            <a:endParaRPr sz="1600" b="1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3" name="slide8_shape9"/>
          <p:cNvSpPr/>
          <p:nvPr/>
        </p:nvSpPr>
        <p:spPr>
          <a:xfrm>
            <a:off x="7384574" y="4137627"/>
            <a:ext cx="158248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0" algn="l" defTabSz="914400" latinLnBrk="1"/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한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가지의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latin typeface="나눔스퀘어"/>
                <a:ea typeface="나눔스퀘어"/>
                <a:cs typeface="+mn-cs"/>
              </a:rPr>
              <a:t>네트워크</a:t>
            </a:r>
            <a:endParaRPr sz="1600" b="1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4" name="slide8_shape10"/>
          <p:cNvSpPr/>
          <p:nvPr/>
        </p:nvSpPr>
        <p:spPr>
          <a:xfrm>
            <a:off x="7384574" y="5225953"/>
            <a:ext cx="231185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0" algn="l" defTabSz="914400" latinLnBrk="1"/>
            <a:r>
              <a:rPr lang="ko-KR" altLang="en-US" sz="1600" b="1" i="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se-nanumgothic"/>
                <a:ea typeface="HG꼬딕씨_Pro 40g"/>
                <a:cs typeface="+mn-cs"/>
              </a:rPr>
              <a:t>학습</a:t>
            </a:r>
            <a:r>
              <a:rPr lang="en-US" altLang="en-US" sz="1600" b="1" i="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se-nanumgothic"/>
                <a:ea typeface="HG꼬딕씨_Pro 40g"/>
                <a:cs typeface="+mn-cs"/>
              </a:rPr>
              <a:t> </a:t>
            </a:r>
            <a:r>
              <a:rPr lang="ko-KR" altLang="en-US" sz="1600" b="1" i="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se-nanumgothic"/>
                <a:ea typeface="HG꼬딕씨_Pro 40g"/>
                <a:cs typeface="+mn-cs"/>
              </a:rPr>
              <a:t>상대를</a:t>
            </a:r>
            <a:r>
              <a:rPr lang="en-US" altLang="en-US" sz="1600" b="1" i="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se-nanumgothic"/>
                <a:ea typeface="HG꼬딕씨_Pro 40g"/>
                <a:cs typeface="+mn-cs"/>
              </a:rPr>
              <a:t> </a:t>
            </a:r>
            <a:r>
              <a:rPr lang="ko-KR" altLang="en-US" sz="1600" b="1" i="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se-nanumgothic"/>
                <a:ea typeface="HG꼬딕씨_Pro 40g"/>
                <a:cs typeface="+mn-cs"/>
              </a:rPr>
              <a:t>자신으로</a:t>
            </a:r>
            <a:r>
              <a:rPr lang="en-US" altLang="en-US" sz="1600" b="1" i="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se-nanumgothic"/>
                <a:ea typeface="HG꼬딕씨_Pro 40g"/>
                <a:cs typeface="+mn-cs"/>
              </a:rPr>
              <a:t> </a:t>
            </a:r>
            <a:r>
              <a:rPr lang="ko-KR" altLang="en-US" sz="1600" b="1" i="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se-nanumgothic"/>
                <a:ea typeface="HG꼬딕씨_Pro 40g"/>
                <a:cs typeface="+mn-cs"/>
              </a:rPr>
              <a:t>한정</a:t>
            </a:r>
            <a:endParaRPr sz="1600" b="1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5" name="slide8_shape11"/>
          <p:cNvSpPr/>
          <p:nvPr/>
        </p:nvSpPr>
        <p:spPr>
          <a:xfrm>
            <a:off x="3180786" y="3107173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0" algn="r" defTabSz="914400" latinLnBrk="1"/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기보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데이터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필요</a:t>
            </a:r>
            <a:endParaRPr sz="1600" b="1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6" name="slide8_shape12"/>
          <p:cNvSpPr/>
          <p:nvPr/>
        </p:nvSpPr>
        <p:spPr>
          <a:xfrm>
            <a:off x="3076591" y="4137627"/>
            <a:ext cx="151996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0" algn="r" defTabSz="914400" latinLnBrk="1"/>
            <a:r>
              <a:rPr lang="en-US" altLang="ko-KR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2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가지의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 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rPr>
              <a:t>네트워크</a:t>
            </a:r>
            <a:endParaRPr sz="1600" b="1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7" name="slide8_shape13"/>
          <p:cNvSpPr/>
          <p:nvPr/>
        </p:nvSpPr>
        <p:spPr>
          <a:xfrm>
            <a:off x="1358173" y="5225953"/>
            <a:ext cx="3238386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/>
                <a:ea typeface="HG꼬딕씨_Pro 40g"/>
              </a:defRPr>
            </a:lvl1pPr>
          </a:lstStyle>
          <a:p>
            <a:pPr marL="0" algn="r" defTabSz="914400" latinLnBrk="1"/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55555"/>
                </a:solidFill>
                <a:effectLst/>
                <a:latin typeface="나눔스퀘어"/>
                <a:ea typeface="나눔스퀘어"/>
                <a:cs typeface="+mn-cs"/>
              </a:rPr>
              <a:t> 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나눔스퀘어"/>
                <a:ea typeface="나눔스퀘어"/>
                <a:cs typeface="+mn-cs"/>
              </a:rPr>
              <a:t>승률이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나눔스퀘어"/>
                <a:ea typeface="나눔스퀘어"/>
                <a:cs typeface="+mn-cs"/>
              </a:rPr>
              <a:t>높았던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나눔스퀘어"/>
                <a:ea typeface="나눔스퀘어"/>
                <a:cs typeface="+mn-cs"/>
              </a:rPr>
              <a:t>가상의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나눔스퀘어"/>
                <a:ea typeface="나눔스퀘어"/>
                <a:cs typeface="+mn-cs"/>
              </a:rPr>
              <a:t>선수를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나눔스퀘어"/>
                <a:ea typeface="나눔스퀘어"/>
                <a:cs typeface="+mn-cs"/>
              </a:rPr>
              <a:t>상대로</a:t>
            </a:r>
            <a:r>
              <a:rPr lang="en-US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600" b="1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나눔스퀘어"/>
                <a:ea typeface="나눔스퀘어"/>
                <a:cs typeface="+mn-cs"/>
              </a:rPr>
              <a:t>훈련</a:t>
            </a:r>
            <a:endParaRPr sz="1600" b="1" kern="12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8" name="slide8_shape14"/>
          <p:cNvSpPr/>
          <p:nvPr/>
        </p:nvSpPr>
        <p:spPr>
          <a:xfrm>
            <a:off x="5755203" y="3068634"/>
            <a:ext cx="681597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en-US" altLang="ko-KR" sz="2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/>
                <a:ea typeface="나눔명조 ExtraBold"/>
                <a:cs typeface="+mn-cs"/>
              </a:rPr>
              <a:t>First</a:t>
            </a:r>
          </a:p>
        </p:txBody>
      </p:sp>
      <p:sp>
        <p:nvSpPr>
          <p:cNvPr id="19" name="slide8_shape15"/>
          <p:cNvSpPr/>
          <p:nvPr/>
        </p:nvSpPr>
        <p:spPr>
          <a:xfrm>
            <a:off x="5675054" y="5187414"/>
            <a:ext cx="841897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en-US" altLang="ko-KR" sz="2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/>
                <a:ea typeface="나눔명조 ExtraBold"/>
                <a:cs typeface="+mn-cs"/>
              </a:rPr>
              <a:t>Third</a:t>
            </a:r>
          </a:p>
        </p:txBody>
      </p:sp>
      <p:sp>
        <p:nvSpPr>
          <p:cNvPr id="20" name="slide8_shape16"/>
          <p:cNvSpPr/>
          <p:nvPr/>
        </p:nvSpPr>
        <p:spPr>
          <a:xfrm>
            <a:off x="5583682" y="4099088"/>
            <a:ext cx="102464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algn="ctr" defTabSz="914400" latinLnBrk="1"/>
            <a:r>
              <a:rPr lang="en-US" altLang="ko-KR" sz="24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/>
                <a:ea typeface="나눔명조 ExtraBold"/>
                <a:cs typeface="+mn-cs"/>
              </a:rPr>
              <a:t>Second</a:t>
            </a:r>
          </a:p>
        </p:txBody>
      </p:sp>
      <p:grpSp>
        <p:nvGrpSpPr>
          <p:cNvPr id="21" name="slide8_group3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22" name="slide8_shape17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slide8_shape18"/>
            <p:cNvSpPr/>
            <p:nvPr/>
          </p:nvSpPr>
          <p:spPr>
            <a:xfrm>
              <a:off x="4924049" y="621332"/>
              <a:ext cx="23439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알파제로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VS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알파고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 spd="fast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/>
                <a:ea typeface="바른바탕3 B"/>
              </a:defRPr>
            </a:lvl1pPr>
          </a:lstStyle>
          <a:p>
            <a:pPr marL="0" algn="ctr" defTabSz="914400" latinLnBrk="1"/>
            <a:r>
              <a:rPr lang="en-US" altLang="ko-KR" sz="1600" kern="12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/>
                <a:ea typeface="나눔명조 ExtraBold"/>
                <a:cs typeface="+mn-cs"/>
              </a:rPr>
              <a:t>Alpha_Zero</a:t>
            </a:r>
            <a:endParaRPr sz="1600" kern="1200" spc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 ExtraBold"/>
              <a:ea typeface="나눔명조 ExtraBold"/>
              <a:cs typeface="+mn-cs"/>
            </a:endParaRPr>
          </a:p>
        </p:txBody>
      </p:sp>
      <p:grpSp>
        <p:nvGrpSpPr>
          <p:cNvPr id="4" name="slide9_group1"/>
          <p:cNvGrpSpPr>
            <a:grpSpLocks/>
          </p:cNvGrpSpPr>
          <p:nvPr/>
        </p:nvGrpSpPr>
        <p:grpSpPr>
          <a:xfrm>
            <a:off x="1131767" y="1693267"/>
            <a:ext cx="2353437" cy="369332"/>
            <a:chOff x="1131767" y="1693267"/>
            <a:chExt cx="2353437" cy="369332"/>
          </a:xfrm>
        </p:grpSpPr>
        <p:sp>
          <p:nvSpPr>
            <p:cNvPr id="5" name="slide9_shape2"/>
            <p:cNvSpPr/>
            <p:nvPr/>
          </p:nvSpPr>
          <p:spPr>
            <a:xfrm>
              <a:off x="1324933" y="1693267"/>
              <a:ext cx="21602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l" defTabSz="914400" latinLnBrk="1"/>
              <a:r>
                <a:rPr lang="en-US" altLang="ko-KR" sz="18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AlphaGo VS AlphaZero</a:t>
              </a:r>
              <a:endParaRPr sz="18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6" name="slide9_shape3"/>
            <p:cNvSpPr/>
            <p:nvPr/>
          </p:nvSpPr>
          <p:spPr>
            <a:xfrm rot="2700000">
              <a:off x="1131767" y="1797920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 cap="flat">
              <a:solidFill>
                <a:srgbClr val="171717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wrap="square" lIns="91440" tIns="45720" rIns="91440" bIns="45720" anchor="ctr">
              <a:prstTxWarp prst="textNoShape">
                <a:avLst/>
              </a:prstTxWarp>
              <a:noAutofit/>
            </a:bodyPr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98626" y="2187878"/>
          <a:ext cx="9885748" cy="3809226"/>
        </p:xfrm>
        <a:graphic>
          <a:graphicData uri="http://schemas.openxmlformats.org/drawingml/2006/table">
            <a:tbl>
              <a:tblPr/>
              <a:tblGrid>
                <a:gridCol w="3295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5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14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알파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고</a:t>
                      </a:r>
                    </a:p>
                    <a:p>
                      <a:pPr algn="ctr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구성</a:t>
                      </a:r>
                    </a:p>
                    <a:p>
                      <a:pPr algn="ctr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네트워크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ㄱ</a:t>
                      </a:r>
                    </a:p>
                  </a:txBody>
                  <a:tcPr marL="7003" marR="7003" marT="7003" marB="0"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알파고</a:t>
                      </a:r>
                    </a:p>
                  </a:txBody>
                  <a:tcPr marL="7003" marR="7003" marT="7003" marB="0" anchor="ctr"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알파제로</a:t>
                      </a:r>
                    </a:p>
                  </a:txBody>
                  <a:tcPr marL="7003" marR="7003" marT="7003" marB="0" anchor="ctr"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구성</a:t>
                      </a:r>
                    </a:p>
                  </a:txBody>
                  <a:tcPr marL="7003" marR="7003" marT="7003" marB="0"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몬테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카를로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트리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탐색</a:t>
                      </a:r>
                      <a:endParaRPr sz="1400" b="0" i="0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/>
                        <a:ea typeface="나눔명조 ExtraBold"/>
                      </a:endParaRPr>
                    </a:p>
                    <a:p>
                      <a:pPr algn="l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정책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네트워크</a:t>
                      </a:r>
                      <a:endParaRPr sz="1400" b="0" i="0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/>
                        <a:ea typeface="나눔명조 ExtraBold"/>
                      </a:endParaRPr>
                    </a:p>
                    <a:p>
                      <a:pPr algn="l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가치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네트워크</a:t>
                      </a:r>
                      <a:endParaRPr sz="1400" b="0" i="0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/>
                        <a:ea typeface="나눔명조 ExtraBold"/>
                      </a:endParaRPr>
                    </a:p>
                    <a:p>
                      <a:pPr algn="l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롤아웃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정책</a:t>
                      </a:r>
                    </a:p>
                  </a:txBody>
                  <a:tcPr marL="144000" marR="7003" marT="144000" marB="144000" anchor="ctr"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몬테카를로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트리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탐색</a:t>
                      </a:r>
                      <a:endParaRPr sz="1400" b="0" i="0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/>
                        <a:ea typeface="나눔명조 ExtraBold"/>
                      </a:endParaRPr>
                    </a:p>
                    <a:p>
                      <a:pPr algn="l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듀얼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네트워크</a:t>
                      </a:r>
                    </a:p>
                  </a:txBody>
                  <a:tcPr marL="144000" marR="7003" marT="144000" marB="144000" anchor="ctr"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5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네트워크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구조</a:t>
                      </a:r>
                    </a:p>
                  </a:txBody>
                  <a:tcPr marL="7003" marR="7003" marT="7003" marB="0"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CNN</a:t>
                      </a:r>
                      <a:endParaRPr sz="1400" b="0" i="0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/>
                        <a:ea typeface="나눔명조 ExtraBold"/>
                      </a:endParaRPr>
                    </a:p>
                  </a:txBody>
                  <a:tcPr marL="144000" marR="7003" marT="144000" marB="144000" anchor="ctr"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Resnet</a:t>
                      </a:r>
                      <a:endParaRPr sz="1400" b="0" i="0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/>
                        <a:ea typeface="나눔명조 ExtraBold"/>
                      </a:endParaRPr>
                    </a:p>
                  </a:txBody>
                  <a:tcPr marL="144000" marR="7003" marT="144000" marB="144000" anchor="ctr"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학습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방법</a:t>
                      </a:r>
                    </a:p>
                  </a:txBody>
                  <a:tcPr marL="7003" marR="7003" marT="7003" marB="0"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지도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학습</a:t>
                      </a:r>
                      <a:endParaRPr sz="1400" b="0" i="0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/>
                        <a:ea typeface="나눔명조 ExtraBold"/>
                      </a:endParaRPr>
                    </a:p>
                    <a:p>
                      <a:pPr algn="l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강화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학습</a:t>
                      </a:r>
                    </a:p>
                  </a:txBody>
                  <a:tcPr marL="144000" marR="7003" marT="144000" marB="144000" anchor="ctr"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강화학습</a:t>
                      </a:r>
                    </a:p>
                  </a:txBody>
                  <a:tcPr marL="144000" marR="7003" marT="144000" marB="144000" anchor="ctr"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입력</a:t>
                      </a:r>
                    </a:p>
                  </a:txBody>
                  <a:tcPr marL="7003" marR="7003" marT="7003" marB="0" anchor="ctr">
                    <a:lnL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L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19 x 19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의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en-US" altLang="ko-KR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2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차원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배열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en-US" altLang="ko-KR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48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개</a:t>
                      </a:r>
                      <a:endParaRPr sz="1400" b="0" i="0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/>
                        <a:ea typeface="나눔명조 ExtraBold"/>
                      </a:endParaRPr>
                    </a:p>
                  </a:txBody>
                  <a:tcPr marL="144000" marR="7003" marT="144000" marB="144000" anchor="ctr"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19 x 19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의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en-US" altLang="ko-KR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2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차원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배열</a:t>
                      </a:r>
                      <a:r>
                        <a:rPr lang="en-US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r>
                        <a:rPr lang="en-US" altLang="ko-KR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17</a:t>
                      </a:r>
                      <a:r>
                        <a:rPr lang="ko-KR" altLang="en-US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개</a:t>
                      </a:r>
                      <a:r>
                        <a:rPr lang="en-US" altLang="ko-KR" sz="1400" b="0" i="0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/>
                          <a:ea typeface="나눔명조 ExtraBold"/>
                        </a:rPr>
                        <a:t> </a:t>
                      </a:r>
                      <a:endParaRPr sz="1400" b="0" i="0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/>
                        <a:ea typeface="나눔명조 ExtraBold"/>
                      </a:endParaRPr>
                    </a:p>
                  </a:txBody>
                  <a:tcPr marL="144000" marR="7003" marT="144000" marB="144000" anchor="ctr">
                    <a:lnT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T>
                    <a:lnB w="28575" cap="flat">
                      <a:solidFill>
                        <a:srgbClr val="171717"/>
                      </a:solidFill>
                      <a:prstDash val="solid"/>
                      <a:round/>
                      <a:headEnd type="none"/>
                      <a:tailEnd type="none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slide9_group2"/>
          <p:cNvGrpSpPr>
            <a:grpSpLocks/>
          </p:cNvGrpSpPr>
          <p:nvPr/>
        </p:nvGrpSpPr>
        <p:grpSpPr>
          <a:xfrm>
            <a:off x="3252171" y="621332"/>
            <a:ext cx="5687658" cy="400110"/>
            <a:chOff x="3252171" y="621332"/>
            <a:chExt cx="5687658" cy="400110"/>
          </a:xfrm>
        </p:grpSpPr>
        <p:cxnSp>
          <p:nvCxnSpPr>
            <p:cNvPr id="9" name="slide9_shape4"/>
            <p:cNvCxnSpPr/>
            <p:nvPr/>
          </p:nvCxnSpPr>
          <p:spPr>
            <a:xfrm>
              <a:off x="3252171" y="821387"/>
              <a:ext cx="5687658" cy="0"/>
            </a:xfrm>
            <a:prstGeom prst="line">
              <a:avLst/>
            </a:prstGeom>
            <a:ln w="19050" cap="flat">
              <a:gradFill rotWithShape="1">
                <a:gsLst>
                  <a:gs pos="0">
                    <a:srgbClr val="171717">
                      <a:alpha val="0"/>
                    </a:srgbClr>
                  </a:gs>
                  <a:gs pos="77000">
                    <a:srgbClr val="171717"/>
                  </a:gs>
                  <a:gs pos="270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slide9_shape5"/>
            <p:cNvSpPr/>
            <p:nvPr/>
          </p:nvSpPr>
          <p:spPr>
            <a:xfrm>
              <a:off x="4924046" y="621332"/>
              <a:ext cx="23439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/>
                  <a:ea typeface="-윤고딕310"/>
                </a:defRPr>
              </a:lvl1pPr>
            </a:lstStyle>
            <a:p>
              <a:pPr marL="0" algn="ctr" defTabSz="914400" latinLnBrk="1"/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 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알파제로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VS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</a:t>
              </a:r>
              <a:r>
                <a:rPr lang="ko-KR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알파고</a:t>
              </a:r>
              <a:r>
                <a:rPr lang="en-US" altLang="en-US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  </a:t>
              </a:r>
              <a:r>
                <a:rPr lang="en-US" altLang="ko-KR" sz="2000" kern="12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/>
                  <a:ea typeface="나눔스퀘어"/>
                  <a:cs typeface="+mn-cs"/>
                </a:rPr>
                <a:t>|</a:t>
              </a:r>
              <a:endParaRPr sz="2000" kern="12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11" name="slide9_shape6"/>
          <p:cNvSpPr/>
          <p:nvPr/>
        </p:nvSpPr>
        <p:spPr>
          <a:xfrm>
            <a:off x="4321417" y="3952181"/>
            <a:ext cx="923139" cy="723991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9_shape7"/>
          <p:cNvSpPr/>
          <p:nvPr/>
        </p:nvSpPr>
        <p:spPr>
          <a:xfrm>
            <a:off x="7652895" y="3952180"/>
            <a:ext cx="923139" cy="723991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9_shape8"/>
          <p:cNvSpPr/>
          <p:nvPr/>
        </p:nvSpPr>
        <p:spPr>
          <a:xfrm>
            <a:off x="4382444" y="4676171"/>
            <a:ext cx="1083417" cy="723991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9_shape9"/>
          <p:cNvSpPr/>
          <p:nvPr/>
        </p:nvSpPr>
        <p:spPr>
          <a:xfrm>
            <a:off x="7652895" y="4676171"/>
            <a:ext cx="1083417" cy="723991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 spd="fast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pan" typeface="Yu Gothic Light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pan" typeface="Yu Gothic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684</Words>
  <Application>Microsoft Office PowerPoint</Application>
  <PresentationFormat>와이드스크린</PresentationFormat>
  <Paragraphs>215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HG꼬딕씨_Pro 40g</vt:lpstr>
      <vt:lpstr>HG꼬딕씨_Pro 60g</vt:lpstr>
      <vt:lpstr>se-nanumgothic</vt:lpstr>
      <vt:lpstr>나눔명조</vt:lpstr>
      <vt:lpstr>나눔명조 ExtraBold</vt:lpstr>
      <vt:lpstr>나눔스퀘어</vt:lpstr>
      <vt:lpstr>나눔스퀘어 ExtraBold</vt:lpstr>
      <vt:lpstr>맑은 고딕</vt:lpstr>
      <vt:lpstr>바른바탕1 L</vt:lpstr>
      <vt:lpstr>-윤고딕310</vt:lpstr>
      <vt:lpstr>Arial</vt:lpstr>
      <vt:lpstr>Wingdings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이승원</dc:creator>
  <cp:lastModifiedBy>K SY</cp:lastModifiedBy>
  <cp:revision>1</cp:revision>
  <dcterms:modified xsi:type="dcterms:W3CDTF">2022-10-18T11:32:08Z</dcterms:modified>
</cp:coreProperties>
</file>